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12192000"/>
  <p:embeddedFontLst>
    <p:embeddedFont>
      <p:font typeface="MiSans" panose="020B0604020202020204" charset="-122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499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607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288637" y="1562100"/>
            <a:ext cx="1619250" cy="457200"/>
          </a:xfrm>
          <a:custGeom>
            <a:avLst/>
            <a:gdLst/>
            <a:ahLst/>
            <a:cxnLst/>
            <a:rect l="l" t="t" r="r" b="b"/>
            <a:pathLst>
              <a:path w="1619250" h="457200">
                <a:moveTo>
                  <a:pt x="228600" y="0"/>
                </a:moveTo>
                <a:lnTo>
                  <a:pt x="1390650" y="0"/>
                </a:lnTo>
                <a:cubicBezTo>
                  <a:pt x="1516818" y="0"/>
                  <a:pt x="1619250" y="102432"/>
                  <a:pt x="1619250" y="228600"/>
                </a:cubicBezTo>
                <a:lnTo>
                  <a:pt x="1619250" y="228600"/>
                </a:lnTo>
                <a:cubicBezTo>
                  <a:pt x="1619250" y="354768"/>
                  <a:pt x="1516818" y="457200"/>
                  <a:pt x="139065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5530334" y="170497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75043" y="32515"/>
                </a:moveTo>
                <a:lnTo>
                  <a:pt x="75043" y="49124"/>
                </a:lnTo>
                <a:lnTo>
                  <a:pt x="75210" y="49292"/>
                </a:lnTo>
                <a:cubicBezTo>
                  <a:pt x="77387" y="21699"/>
                  <a:pt x="100459" y="0"/>
                  <a:pt x="128621" y="0"/>
                </a:cubicBezTo>
                <a:cubicBezTo>
                  <a:pt x="135352" y="0"/>
                  <a:pt x="141815" y="1239"/>
                  <a:pt x="147742" y="3516"/>
                </a:cubicBezTo>
                <a:cubicBezTo>
                  <a:pt x="151090" y="4789"/>
                  <a:pt x="151693" y="9041"/>
                  <a:pt x="149182" y="11586"/>
                </a:cubicBezTo>
                <a:lnTo>
                  <a:pt x="119479" y="41289"/>
                </a:lnTo>
                <a:cubicBezTo>
                  <a:pt x="118475" y="42293"/>
                  <a:pt x="117905" y="43666"/>
                  <a:pt x="117905" y="45073"/>
                </a:cubicBezTo>
                <a:lnTo>
                  <a:pt x="117905" y="58936"/>
                </a:lnTo>
                <a:cubicBezTo>
                  <a:pt x="117905" y="61883"/>
                  <a:pt x="120316" y="64294"/>
                  <a:pt x="123263" y="64294"/>
                </a:cubicBezTo>
                <a:lnTo>
                  <a:pt x="137127" y="64294"/>
                </a:lnTo>
                <a:cubicBezTo>
                  <a:pt x="138533" y="64294"/>
                  <a:pt x="139906" y="63724"/>
                  <a:pt x="140910" y="62720"/>
                </a:cubicBezTo>
                <a:lnTo>
                  <a:pt x="170613" y="33018"/>
                </a:lnTo>
                <a:cubicBezTo>
                  <a:pt x="173158" y="30473"/>
                  <a:pt x="177411" y="31109"/>
                  <a:pt x="178683" y="34457"/>
                </a:cubicBezTo>
                <a:cubicBezTo>
                  <a:pt x="180960" y="40385"/>
                  <a:pt x="182199" y="46847"/>
                  <a:pt x="182199" y="53578"/>
                </a:cubicBezTo>
                <a:cubicBezTo>
                  <a:pt x="182199" y="73871"/>
                  <a:pt x="170914" y="91552"/>
                  <a:pt x="154238" y="100626"/>
                </a:cubicBezTo>
                <a:lnTo>
                  <a:pt x="181529" y="127918"/>
                </a:lnTo>
                <a:cubicBezTo>
                  <a:pt x="187791" y="134180"/>
                  <a:pt x="187791" y="144360"/>
                  <a:pt x="181529" y="150655"/>
                </a:cubicBezTo>
                <a:lnTo>
                  <a:pt x="161404" y="170780"/>
                </a:lnTo>
                <a:cubicBezTo>
                  <a:pt x="155142" y="177042"/>
                  <a:pt x="144962" y="177042"/>
                  <a:pt x="138667" y="170780"/>
                </a:cubicBezTo>
                <a:lnTo>
                  <a:pt x="96474" y="128588"/>
                </a:lnTo>
                <a:cubicBezTo>
                  <a:pt x="87299" y="119412"/>
                  <a:pt x="85223" y="105850"/>
                  <a:pt x="90279" y="94666"/>
                </a:cubicBezTo>
                <a:lnTo>
                  <a:pt x="59907" y="64294"/>
                </a:lnTo>
                <a:lnTo>
                  <a:pt x="43298" y="64294"/>
                </a:lnTo>
                <a:cubicBezTo>
                  <a:pt x="39715" y="64294"/>
                  <a:pt x="36366" y="62519"/>
                  <a:pt x="34390" y="59539"/>
                </a:cubicBezTo>
                <a:lnTo>
                  <a:pt x="7836" y="19723"/>
                </a:lnTo>
                <a:cubicBezTo>
                  <a:pt x="6429" y="17614"/>
                  <a:pt x="6697" y="14767"/>
                  <a:pt x="8506" y="12959"/>
                </a:cubicBezTo>
                <a:lnTo>
                  <a:pt x="23708" y="-2244"/>
                </a:lnTo>
                <a:cubicBezTo>
                  <a:pt x="25517" y="-4052"/>
                  <a:pt x="28329" y="-4320"/>
                  <a:pt x="30473" y="-2913"/>
                </a:cubicBezTo>
                <a:lnTo>
                  <a:pt x="70288" y="23608"/>
                </a:lnTo>
                <a:cubicBezTo>
                  <a:pt x="73268" y="25584"/>
                  <a:pt x="75043" y="28932"/>
                  <a:pt x="75043" y="32515"/>
                </a:cubicBezTo>
                <a:close/>
                <a:moveTo>
                  <a:pt x="72197" y="99320"/>
                </a:moveTo>
                <a:cubicBezTo>
                  <a:pt x="70087" y="111710"/>
                  <a:pt x="73000" y="124804"/>
                  <a:pt x="81037" y="135285"/>
                </a:cubicBezTo>
                <a:lnTo>
                  <a:pt x="49225" y="167063"/>
                </a:lnTo>
                <a:cubicBezTo>
                  <a:pt x="39815" y="176473"/>
                  <a:pt x="24545" y="176473"/>
                  <a:pt x="15136" y="167063"/>
                </a:cubicBezTo>
                <a:cubicBezTo>
                  <a:pt x="5726" y="157654"/>
                  <a:pt x="5726" y="142384"/>
                  <a:pt x="15136" y="132974"/>
                </a:cubicBezTo>
                <a:lnTo>
                  <a:pt x="60476" y="87634"/>
                </a:lnTo>
                <a:lnTo>
                  <a:pt x="72197" y="99354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5807750" y="1676400"/>
            <a:ext cx="904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kern="0" spc="30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หลักสูตร 2.2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68479" y="2857500"/>
            <a:ext cx="9858375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7200" b="1" kern="0" spc="-18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เครื่องมือวิเคราะห์สาเหตุ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589847" y="4076700"/>
            <a:ext cx="70104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kern="0" spc="5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 Analysis (RCA) Tools for Public Health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338280" y="50673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4624030" y="5029200"/>
            <a:ext cx="695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 ชั่วโมง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736312" y="5048250"/>
            <a:ext cx="9525" cy="228600"/>
          </a:xfrm>
          <a:custGeom>
            <a:avLst/>
            <a:gdLst/>
            <a:ahLst/>
            <a:cxnLst/>
            <a:rect l="l" t="t" r="r" b="b"/>
            <a:pathLst>
              <a:path w="9525" h="228600">
                <a:moveTo>
                  <a:pt x="0" y="0"/>
                </a:moveTo>
                <a:lnTo>
                  <a:pt x="9525" y="0"/>
                </a:lnTo>
                <a:lnTo>
                  <a:pt x="9525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6214943" y="50673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7859" y="72851"/>
                </a:moveTo>
                <a:lnTo>
                  <a:pt x="95696" y="104887"/>
                </a:lnTo>
                <a:cubicBezTo>
                  <a:pt x="99343" y="106375"/>
                  <a:pt x="103212" y="107156"/>
                  <a:pt x="107156" y="107156"/>
                </a:cubicBezTo>
                <a:cubicBezTo>
                  <a:pt x="111100" y="107156"/>
                  <a:pt x="114970" y="106375"/>
                  <a:pt x="118616" y="104887"/>
                </a:cubicBezTo>
                <a:lnTo>
                  <a:pt x="208806" y="67754"/>
                </a:lnTo>
                <a:cubicBezTo>
                  <a:pt x="212154" y="66377"/>
                  <a:pt x="214313" y="63140"/>
                  <a:pt x="214313" y="59531"/>
                </a:cubicBezTo>
                <a:cubicBezTo>
                  <a:pt x="214313" y="55922"/>
                  <a:pt x="212154" y="52685"/>
                  <a:pt x="208806" y="51308"/>
                </a:cubicBezTo>
                <a:lnTo>
                  <a:pt x="118616" y="14176"/>
                </a:lnTo>
                <a:cubicBezTo>
                  <a:pt x="114970" y="12688"/>
                  <a:pt x="111100" y="11906"/>
                  <a:pt x="107156" y="11906"/>
                </a:cubicBezTo>
                <a:cubicBezTo>
                  <a:pt x="103212" y="11906"/>
                  <a:pt x="99343" y="12688"/>
                  <a:pt x="95696" y="14176"/>
                </a:cubicBezTo>
                <a:lnTo>
                  <a:pt x="5507" y="51308"/>
                </a:lnTo>
                <a:cubicBezTo>
                  <a:pt x="2158" y="52685"/>
                  <a:pt x="0" y="55922"/>
                  <a:pt x="0" y="59531"/>
                </a:cubicBezTo>
                <a:lnTo>
                  <a:pt x="0" y="169664"/>
                </a:lnTo>
                <a:cubicBezTo>
                  <a:pt x="0" y="174613"/>
                  <a:pt x="3981" y="178594"/>
                  <a:pt x="8930" y="178594"/>
                </a:cubicBezTo>
                <a:cubicBezTo>
                  <a:pt x="13878" y="178594"/>
                  <a:pt x="17859" y="174613"/>
                  <a:pt x="17859" y="169664"/>
                </a:cubicBezTo>
                <a:lnTo>
                  <a:pt x="17859" y="72851"/>
                </a:lnTo>
                <a:close/>
                <a:moveTo>
                  <a:pt x="35719" y="99529"/>
                </a:moveTo>
                <a:lnTo>
                  <a:pt x="35719" y="142875"/>
                </a:lnTo>
                <a:cubicBezTo>
                  <a:pt x="35719" y="162595"/>
                  <a:pt x="67717" y="178594"/>
                  <a:pt x="107156" y="178594"/>
                </a:cubicBezTo>
                <a:cubicBezTo>
                  <a:pt x="146596" y="178594"/>
                  <a:pt x="178594" y="162595"/>
                  <a:pt x="178594" y="142875"/>
                </a:cubicBezTo>
                <a:lnTo>
                  <a:pt x="178594" y="99492"/>
                </a:lnTo>
                <a:lnTo>
                  <a:pt x="125425" y="121407"/>
                </a:lnTo>
                <a:cubicBezTo>
                  <a:pt x="119621" y="123788"/>
                  <a:pt x="113444" y="125016"/>
                  <a:pt x="107156" y="125016"/>
                </a:cubicBezTo>
                <a:cubicBezTo>
                  <a:pt x="100868" y="125016"/>
                  <a:pt x="94692" y="123788"/>
                  <a:pt x="88888" y="121407"/>
                </a:cubicBezTo>
                <a:lnTo>
                  <a:pt x="35719" y="99492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6512600" y="5029200"/>
            <a:ext cx="1409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การอบรมเชิงปฏิบัติ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7115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Fishbone Diagram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7277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แนวคิดและโครงสร้าง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95400"/>
            <a:ext cx="7143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Ishikawa Diagram หรือ Cause-and-Effect Diagram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870710"/>
            <a:ext cx="7037070" cy="1483995"/>
          </a:xfrm>
          <a:custGeom>
            <a:avLst/>
            <a:gdLst/>
            <a:ahLst/>
            <a:cxnLst/>
            <a:rect l="l" t="t" r="r" b="b"/>
            <a:pathLst>
              <a:path w="7037070" h="1483995">
                <a:moveTo>
                  <a:pt x="152406" y="0"/>
                </a:moveTo>
                <a:lnTo>
                  <a:pt x="6884664" y="0"/>
                </a:lnTo>
                <a:cubicBezTo>
                  <a:pt x="6968779" y="0"/>
                  <a:pt x="7037070" y="68291"/>
                  <a:pt x="7037070" y="152406"/>
                </a:cubicBezTo>
                <a:lnTo>
                  <a:pt x="7037070" y="1331589"/>
                </a:lnTo>
                <a:cubicBezTo>
                  <a:pt x="7037070" y="1415704"/>
                  <a:pt x="6968779" y="1483995"/>
                  <a:pt x="6884664" y="1483995"/>
                </a:cubicBezTo>
                <a:lnTo>
                  <a:pt x="152406" y="1483995"/>
                </a:lnTo>
                <a:cubicBezTo>
                  <a:pt x="68291" y="1483995"/>
                  <a:pt x="0" y="1415704"/>
                  <a:pt x="0" y="1331589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55320" y="214122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850583" y="2312673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379220" y="2141223"/>
            <a:ext cx="5867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แนวคิดพื้นฐาน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79220" y="2522223"/>
            <a:ext cx="58578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จัดสาเหตุของปัญหาเป็นหมวดหมู่เพื่อมองความสัมพันธ์เชิงระบบ ช่วยให้ brainstorming ได้ครอบคลุมทุกมิติและไม่ซ้ำซ้อน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4810" y="3548063"/>
            <a:ext cx="7037070" cy="1531620"/>
          </a:xfrm>
          <a:custGeom>
            <a:avLst/>
            <a:gdLst/>
            <a:ahLst/>
            <a:cxnLst/>
            <a:rect l="l" t="t" r="r" b="b"/>
            <a:pathLst>
              <a:path w="7037070" h="1531620">
                <a:moveTo>
                  <a:pt x="152396" y="0"/>
                </a:moveTo>
                <a:lnTo>
                  <a:pt x="6884674" y="0"/>
                </a:lnTo>
                <a:cubicBezTo>
                  <a:pt x="6968840" y="0"/>
                  <a:pt x="7037070" y="68230"/>
                  <a:pt x="7037070" y="152396"/>
                </a:cubicBezTo>
                <a:lnTo>
                  <a:pt x="7037070" y="1379224"/>
                </a:lnTo>
                <a:cubicBezTo>
                  <a:pt x="7037070" y="1463390"/>
                  <a:pt x="6968840" y="1531620"/>
                  <a:pt x="6884674" y="1531620"/>
                </a:cubicBezTo>
                <a:lnTo>
                  <a:pt x="152396" y="1531620"/>
                </a:lnTo>
                <a:cubicBezTo>
                  <a:pt x="68230" y="1531620"/>
                  <a:pt x="0" y="1463390"/>
                  <a:pt x="0" y="1379224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55320" y="3818572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814864" y="3990022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379220" y="3818572"/>
            <a:ext cx="3181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จุดเด่นของ Fishbone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379220" y="427577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569720" y="4199572"/>
            <a:ext cx="1085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มองเห็นภาพรวม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997280" y="427577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187780" y="4199572"/>
            <a:ext cx="118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จัดหมวดเป็นระบบ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379220" y="465677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569720" y="4580572"/>
            <a:ext cx="135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ช่วย brainstorming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2997280" y="465677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3187780" y="4580572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เหมาะกับทีมใหญ่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1000" y="5273994"/>
            <a:ext cx="7048500" cy="685800"/>
          </a:xfrm>
          <a:custGeom>
            <a:avLst/>
            <a:gdLst/>
            <a:ahLst/>
            <a:cxnLst/>
            <a:rect l="l" t="t" r="r" b="b"/>
            <a:pathLst>
              <a:path w="7048500" h="685800">
                <a:moveTo>
                  <a:pt x="152398" y="0"/>
                </a:moveTo>
                <a:lnTo>
                  <a:pt x="6896102" y="0"/>
                </a:lnTo>
                <a:cubicBezTo>
                  <a:pt x="6980269" y="0"/>
                  <a:pt x="7048500" y="68231"/>
                  <a:pt x="7048500" y="152398"/>
                </a:cubicBezTo>
                <a:lnTo>
                  <a:pt x="7048500" y="533402"/>
                </a:lnTo>
                <a:cubicBezTo>
                  <a:pt x="7048500" y="617569"/>
                  <a:pt x="6980269" y="685800"/>
                  <a:pt x="6896102" y="685800"/>
                </a:cubicBezTo>
                <a:lnTo>
                  <a:pt x="152398" y="685800"/>
                </a:lnTo>
                <a:cubicBezTo>
                  <a:pt x="68287" y="685800"/>
                  <a:pt x="0" y="617513"/>
                  <a:pt x="0" y="5334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33413" y="55216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000125" y="5502594"/>
            <a:ext cx="5362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ชื่ออื่น:</a:t>
            </a:r>
            <a:r>
              <a:rPr lang="en-US" sz="1200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Ishikawa Diagram, Cause-and-Effect Diagram, Herringbone Diagram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814310" y="384810"/>
            <a:ext cx="3989070" cy="6084570"/>
          </a:xfrm>
          <a:custGeom>
            <a:avLst/>
            <a:gdLst/>
            <a:ahLst/>
            <a:cxnLst/>
            <a:rect l="l" t="t" r="r" b="b"/>
            <a:pathLst>
              <a:path w="3989070" h="6084570">
                <a:moveTo>
                  <a:pt x="228614" y="0"/>
                </a:moveTo>
                <a:lnTo>
                  <a:pt x="3760456" y="0"/>
                </a:lnTo>
                <a:cubicBezTo>
                  <a:pt x="3886716" y="0"/>
                  <a:pt x="3989070" y="102354"/>
                  <a:pt x="3989070" y="228614"/>
                </a:cubicBezTo>
                <a:lnTo>
                  <a:pt x="3989070" y="5855956"/>
                </a:lnTo>
                <a:cubicBezTo>
                  <a:pt x="3989070" y="5982216"/>
                  <a:pt x="3886716" y="6084570"/>
                  <a:pt x="3760456" y="6084570"/>
                </a:cubicBezTo>
                <a:lnTo>
                  <a:pt x="228614" y="6084570"/>
                </a:lnTo>
                <a:cubicBezTo>
                  <a:pt x="102354" y="6084570"/>
                  <a:pt x="0" y="5982216"/>
                  <a:pt x="0" y="5855956"/>
                </a:cubicBezTo>
                <a:lnTo>
                  <a:pt x="0" y="228614"/>
                </a:lnTo>
                <a:cubicBezTo>
                  <a:pt x="0" y="102354"/>
                  <a:pt x="102354" y="0"/>
                  <a:pt x="22861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28600" dist="3810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065770" y="990600"/>
            <a:ext cx="3486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โครงสร้าง Fishbone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141970" y="1600084"/>
            <a:ext cx="3352800" cy="1028700"/>
          </a:xfrm>
          <a:custGeom>
            <a:avLst/>
            <a:gdLst/>
            <a:ahLst/>
            <a:cxnLst/>
            <a:rect l="l" t="t" r="r" b="b"/>
            <a:pathLst>
              <a:path w="3352800" h="1028700">
                <a:moveTo>
                  <a:pt x="38100" y="0"/>
                </a:moveTo>
                <a:lnTo>
                  <a:pt x="3238501" y="0"/>
                </a:lnTo>
                <a:cubicBezTo>
                  <a:pt x="3301627" y="0"/>
                  <a:pt x="3352800" y="51173"/>
                  <a:pt x="3352800" y="114299"/>
                </a:cubicBezTo>
                <a:lnTo>
                  <a:pt x="3352800" y="914401"/>
                </a:lnTo>
                <a:cubicBezTo>
                  <a:pt x="3352800" y="977527"/>
                  <a:pt x="3301627" y="1028700"/>
                  <a:pt x="3238501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8141970" y="1600084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313420" y="1752484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หัวปลา (Head)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13420" y="1981084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Effect / Problem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313420" y="2285884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ปัญหาหรือผลลัพธ์ที่ต้องการวิเคราะห์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9670256" y="278118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226926"/>
                </a:moveTo>
                <a:lnTo>
                  <a:pt x="226926" y="280504"/>
                </a:lnTo>
                <a:cubicBezTo>
                  <a:pt x="221791" y="285638"/>
                  <a:pt x="214145" y="287145"/>
                  <a:pt x="207448" y="284355"/>
                </a:cubicBezTo>
                <a:cubicBezTo>
                  <a:pt x="200751" y="281564"/>
                  <a:pt x="196453" y="275090"/>
                  <a:pt x="196453" y="267891"/>
                </a:cubicBezTo>
                <a:lnTo>
                  <a:pt x="196453" y="232172"/>
                </a:lnTo>
                <a:lnTo>
                  <a:pt x="17859" y="232172"/>
                </a:lnTo>
                <a:cubicBezTo>
                  <a:pt x="7981" y="232172"/>
                  <a:pt x="0" y="224191"/>
                  <a:pt x="0" y="214313"/>
                </a:cubicBezTo>
                <a:cubicBezTo>
                  <a:pt x="0" y="204434"/>
                  <a:pt x="7981" y="196453"/>
                  <a:pt x="17859" y="196453"/>
                </a:cubicBezTo>
                <a:lnTo>
                  <a:pt x="196453" y="196453"/>
                </a:lnTo>
                <a:lnTo>
                  <a:pt x="196453" y="160734"/>
                </a:lnTo>
                <a:cubicBezTo>
                  <a:pt x="196453" y="153535"/>
                  <a:pt x="200806" y="147005"/>
                  <a:pt x="207504" y="144214"/>
                </a:cubicBezTo>
                <a:cubicBezTo>
                  <a:pt x="214201" y="141424"/>
                  <a:pt x="221847" y="142987"/>
                  <a:pt x="226981" y="148065"/>
                </a:cubicBezTo>
                <a:lnTo>
                  <a:pt x="280560" y="201644"/>
                </a:lnTo>
                <a:cubicBezTo>
                  <a:pt x="287536" y="208620"/>
                  <a:pt x="287536" y="219949"/>
                  <a:pt x="280560" y="226926"/>
                </a:cubicBezTo>
                <a:close/>
                <a:moveTo>
                  <a:pt x="5246" y="84051"/>
                </a:moveTo>
                <a:cubicBezTo>
                  <a:pt x="-1730" y="77074"/>
                  <a:pt x="-1730" y="65745"/>
                  <a:pt x="5246" y="58769"/>
                </a:cubicBezTo>
                <a:lnTo>
                  <a:pt x="58824" y="5190"/>
                </a:lnTo>
                <a:cubicBezTo>
                  <a:pt x="63959" y="56"/>
                  <a:pt x="71605" y="-1451"/>
                  <a:pt x="78302" y="1339"/>
                </a:cubicBezTo>
                <a:cubicBezTo>
                  <a:pt x="84999" y="4130"/>
                  <a:pt x="89297" y="10660"/>
                  <a:pt x="89297" y="17859"/>
                </a:cubicBezTo>
                <a:lnTo>
                  <a:pt x="89297" y="53578"/>
                </a:lnTo>
                <a:lnTo>
                  <a:pt x="267891" y="53578"/>
                </a:lnTo>
                <a:cubicBezTo>
                  <a:pt x="277769" y="53578"/>
                  <a:pt x="285750" y="61559"/>
                  <a:pt x="285750" y="71438"/>
                </a:cubicBezTo>
                <a:cubicBezTo>
                  <a:pt x="285750" y="81316"/>
                  <a:pt x="277769" y="89297"/>
                  <a:pt x="267891" y="89297"/>
                </a:cubicBezTo>
                <a:lnTo>
                  <a:pt x="89297" y="89297"/>
                </a:lnTo>
                <a:lnTo>
                  <a:pt x="89297" y="125016"/>
                </a:lnTo>
                <a:cubicBezTo>
                  <a:pt x="89297" y="132215"/>
                  <a:pt x="84944" y="138745"/>
                  <a:pt x="78246" y="141536"/>
                </a:cubicBezTo>
                <a:cubicBezTo>
                  <a:pt x="71549" y="144326"/>
                  <a:pt x="63903" y="142763"/>
                  <a:pt x="58769" y="137685"/>
                </a:cubicBezTo>
                <a:lnTo>
                  <a:pt x="5190" y="84106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8141970" y="3219334"/>
            <a:ext cx="3352800" cy="1028700"/>
          </a:xfrm>
          <a:custGeom>
            <a:avLst/>
            <a:gdLst/>
            <a:ahLst/>
            <a:cxnLst/>
            <a:rect l="l" t="t" r="r" b="b"/>
            <a:pathLst>
              <a:path w="3352800" h="1028700">
                <a:moveTo>
                  <a:pt x="38100" y="0"/>
                </a:moveTo>
                <a:lnTo>
                  <a:pt x="3238501" y="0"/>
                </a:lnTo>
                <a:cubicBezTo>
                  <a:pt x="3301627" y="0"/>
                  <a:pt x="3352800" y="51173"/>
                  <a:pt x="3352800" y="114299"/>
                </a:cubicBezTo>
                <a:lnTo>
                  <a:pt x="3352800" y="914401"/>
                </a:lnTo>
                <a:cubicBezTo>
                  <a:pt x="3352800" y="977527"/>
                  <a:pt x="3301627" y="1028700"/>
                  <a:pt x="3238501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8141970" y="3219334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8313420" y="3371734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กระดูกหลัก (Main Bones)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313420" y="3600334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Categories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313420" y="3905134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หมวดหมู่หลักของสาเหตุ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9670256" y="440043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226926"/>
                </a:moveTo>
                <a:lnTo>
                  <a:pt x="226926" y="280504"/>
                </a:lnTo>
                <a:cubicBezTo>
                  <a:pt x="221791" y="285638"/>
                  <a:pt x="214145" y="287145"/>
                  <a:pt x="207448" y="284355"/>
                </a:cubicBezTo>
                <a:cubicBezTo>
                  <a:pt x="200751" y="281564"/>
                  <a:pt x="196453" y="275090"/>
                  <a:pt x="196453" y="267891"/>
                </a:cubicBezTo>
                <a:lnTo>
                  <a:pt x="196453" y="232172"/>
                </a:lnTo>
                <a:lnTo>
                  <a:pt x="17859" y="232172"/>
                </a:lnTo>
                <a:cubicBezTo>
                  <a:pt x="7981" y="232172"/>
                  <a:pt x="0" y="224191"/>
                  <a:pt x="0" y="214313"/>
                </a:cubicBezTo>
                <a:cubicBezTo>
                  <a:pt x="0" y="204434"/>
                  <a:pt x="7981" y="196453"/>
                  <a:pt x="17859" y="196453"/>
                </a:cubicBezTo>
                <a:lnTo>
                  <a:pt x="196453" y="196453"/>
                </a:lnTo>
                <a:lnTo>
                  <a:pt x="196453" y="160734"/>
                </a:lnTo>
                <a:cubicBezTo>
                  <a:pt x="196453" y="153535"/>
                  <a:pt x="200806" y="147005"/>
                  <a:pt x="207504" y="144214"/>
                </a:cubicBezTo>
                <a:cubicBezTo>
                  <a:pt x="214201" y="141424"/>
                  <a:pt x="221847" y="142987"/>
                  <a:pt x="226981" y="148065"/>
                </a:cubicBezTo>
                <a:lnTo>
                  <a:pt x="280560" y="201644"/>
                </a:lnTo>
                <a:cubicBezTo>
                  <a:pt x="287536" y="208620"/>
                  <a:pt x="287536" y="219949"/>
                  <a:pt x="280560" y="226926"/>
                </a:cubicBezTo>
                <a:close/>
                <a:moveTo>
                  <a:pt x="5246" y="84051"/>
                </a:moveTo>
                <a:cubicBezTo>
                  <a:pt x="-1730" y="77074"/>
                  <a:pt x="-1730" y="65745"/>
                  <a:pt x="5246" y="58769"/>
                </a:cubicBezTo>
                <a:lnTo>
                  <a:pt x="58824" y="5190"/>
                </a:lnTo>
                <a:cubicBezTo>
                  <a:pt x="63959" y="56"/>
                  <a:pt x="71605" y="-1451"/>
                  <a:pt x="78302" y="1339"/>
                </a:cubicBezTo>
                <a:cubicBezTo>
                  <a:pt x="84999" y="4130"/>
                  <a:pt x="89297" y="10660"/>
                  <a:pt x="89297" y="17859"/>
                </a:cubicBezTo>
                <a:lnTo>
                  <a:pt x="89297" y="53578"/>
                </a:lnTo>
                <a:lnTo>
                  <a:pt x="267891" y="53578"/>
                </a:lnTo>
                <a:cubicBezTo>
                  <a:pt x="277769" y="53578"/>
                  <a:pt x="285750" y="61559"/>
                  <a:pt x="285750" y="71438"/>
                </a:cubicBezTo>
                <a:cubicBezTo>
                  <a:pt x="285750" y="81316"/>
                  <a:pt x="277769" y="89297"/>
                  <a:pt x="267891" y="89297"/>
                </a:cubicBezTo>
                <a:lnTo>
                  <a:pt x="89297" y="89297"/>
                </a:lnTo>
                <a:lnTo>
                  <a:pt x="89297" y="125016"/>
                </a:lnTo>
                <a:cubicBezTo>
                  <a:pt x="89297" y="132215"/>
                  <a:pt x="84944" y="138745"/>
                  <a:pt x="78246" y="141536"/>
                </a:cubicBezTo>
                <a:cubicBezTo>
                  <a:pt x="71549" y="144326"/>
                  <a:pt x="63903" y="142763"/>
                  <a:pt x="58769" y="137685"/>
                </a:cubicBezTo>
                <a:lnTo>
                  <a:pt x="5190" y="84106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8141970" y="4838584"/>
            <a:ext cx="3352800" cy="1028700"/>
          </a:xfrm>
          <a:custGeom>
            <a:avLst/>
            <a:gdLst/>
            <a:ahLst/>
            <a:cxnLst/>
            <a:rect l="l" t="t" r="r" b="b"/>
            <a:pathLst>
              <a:path w="3352800" h="1028700">
                <a:moveTo>
                  <a:pt x="38100" y="0"/>
                </a:moveTo>
                <a:lnTo>
                  <a:pt x="3238501" y="0"/>
                </a:lnTo>
                <a:cubicBezTo>
                  <a:pt x="3301627" y="0"/>
                  <a:pt x="3352800" y="51173"/>
                  <a:pt x="3352800" y="114299"/>
                </a:cubicBezTo>
                <a:lnTo>
                  <a:pt x="3352800" y="914401"/>
                </a:lnTo>
                <a:cubicBezTo>
                  <a:pt x="3352800" y="977527"/>
                  <a:pt x="3301627" y="1028700"/>
                  <a:pt x="3238501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8141970" y="4838584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8313420" y="4990984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กระดูกย่อย (Sub-bones)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313420" y="5219584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Causes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313420" y="5524384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สาเหตุย่อยในแต่ละหมวด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Fishbone Categories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หมวดหมู่ที่ใช้ในสาธารณสุข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10477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เลือกใช้ตามบริบทของปัญหา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0675" y="1463675"/>
            <a:ext cx="5641975" cy="5499100"/>
          </a:xfrm>
          <a:custGeom>
            <a:avLst/>
            <a:gdLst/>
            <a:ahLst/>
            <a:cxnLst/>
            <a:rect l="l" t="t" r="r" b="b"/>
            <a:pathLst>
              <a:path w="5641975" h="5499100">
                <a:moveTo>
                  <a:pt x="190489" y="0"/>
                </a:moveTo>
                <a:lnTo>
                  <a:pt x="5451486" y="0"/>
                </a:lnTo>
                <a:cubicBezTo>
                  <a:pt x="5556690" y="0"/>
                  <a:pt x="5641975" y="85285"/>
                  <a:pt x="5641975" y="190489"/>
                </a:cubicBezTo>
                <a:lnTo>
                  <a:pt x="5641975" y="5308611"/>
                </a:lnTo>
                <a:cubicBezTo>
                  <a:pt x="5641975" y="5413815"/>
                  <a:pt x="5556690" y="5499100"/>
                  <a:pt x="5451486" y="5499100"/>
                </a:cubicBezTo>
                <a:lnTo>
                  <a:pt x="190489" y="5499100"/>
                </a:lnTo>
                <a:cubicBezTo>
                  <a:pt x="85285" y="5499100"/>
                  <a:pt x="0" y="5413815"/>
                  <a:pt x="0" y="5308611"/>
                </a:cubicBezTo>
                <a:lnTo>
                  <a:pt x="0" y="190489"/>
                </a:lnTo>
                <a:cubicBezTo>
                  <a:pt x="0" y="85355"/>
                  <a:pt x="85355" y="0"/>
                  <a:pt x="19048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90500" dist="3175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77850" y="172085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32520" y="1831977"/>
            <a:ext cx="51593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4Ps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12850" y="1736727"/>
            <a:ext cx="18097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4Ps Framework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12850" y="2022477"/>
            <a:ext cx="1754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เหมาะกับงานบริการสุขภาพ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7850" y="2419348"/>
            <a:ext cx="5127625" cy="889000"/>
          </a:xfrm>
          <a:custGeom>
            <a:avLst/>
            <a:gdLst/>
            <a:ahLst/>
            <a:cxnLst/>
            <a:rect l="l" t="t" r="r" b="b"/>
            <a:pathLst>
              <a:path w="5127625" h="889000">
                <a:moveTo>
                  <a:pt x="95247" y="0"/>
                </a:moveTo>
                <a:lnTo>
                  <a:pt x="5032378" y="0"/>
                </a:lnTo>
                <a:cubicBezTo>
                  <a:pt x="5084981" y="0"/>
                  <a:pt x="5127625" y="42644"/>
                  <a:pt x="5127625" y="95247"/>
                </a:cubicBezTo>
                <a:lnTo>
                  <a:pt x="5127625" y="793753"/>
                </a:lnTo>
                <a:cubicBezTo>
                  <a:pt x="5127625" y="846356"/>
                  <a:pt x="5084981" y="889000"/>
                  <a:pt x="5032378" y="889000"/>
                </a:cubicBezTo>
                <a:lnTo>
                  <a:pt x="95247" y="889000"/>
                </a:lnTo>
                <a:cubicBezTo>
                  <a:pt x="42644" y="889000"/>
                  <a:pt x="0" y="846356"/>
                  <a:pt x="0" y="793753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736600" y="257809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839788" y="267334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55563" y="61516"/>
                </a:moveTo>
                <a:cubicBezTo>
                  <a:pt x="71991" y="61516"/>
                  <a:pt x="85328" y="48178"/>
                  <a:pt x="85328" y="31750"/>
                </a:cubicBezTo>
                <a:cubicBezTo>
                  <a:pt x="85328" y="15322"/>
                  <a:pt x="71991" y="1984"/>
                  <a:pt x="55563" y="1984"/>
                </a:cubicBezTo>
                <a:cubicBezTo>
                  <a:pt x="39134" y="1984"/>
                  <a:pt x="25797" y="15322"/>
                  <a:pt x="25797" y="31750"/>
                </a:cubicBezTo>
                <a:cubicBezTo>
                  <a:pt x="25797" y="48178"/>
                  <a:pt x="39134" y="61516"/>
                  <a:pt x="55562" y="61516"/>
                </a:cubicBezTo>
                <a:close/>
                <a:moveTo>
                  <a:pt x="48196" y="75406"/>
                </a:moveTo>
                <a:cubicBezTo>
                  <a:pt x="23763" y="75406"/>
                  <a:pt x="3969" y="95200"/>
                  <a:pt x="3969" y="119633"/>
                </a:cubicBezTo>
                <a:cubicBezTo>
                  <a:pt x="3969" y="123701"/>
                  <a:pt x="7268" y="127000"/>
                  <a:pt x="11336" y="127000"/>
                </a:cubicBezTo>
                <a:lnTo>
                  <a:pt x="99789" y="127000"/>
                </a:lnTo>
                <a:cubicBezTo>
                  <a:pt x="103857" y="127000"/>
                  <a:pt x="107156" y="123701"/>
                  <a:pt x="107156" y="119633"/>
                </a:cubicBezTo>
                <a:cubicBezTo>
                  <a:pt x="107156" y="95200"/>
                  <a:pt x="87362" y="75406"/>
                  <a:pt x="62929" y="75406"/>
                </a:cubicBezTo>
                <a:lnTo>
                  <a:pt x="48196" y="75406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149350" y="2625723"/>
            <a:ext cx="579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People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36600" y="2959098"/>
            <a:ext cx="4873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บุคลากร ทักษะ ความรู้ แรงจูงใจ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77850" y="3435348"/>
            <a:ext cx="5127625" cy="889000"/>
          </a:xfrm>
          <a:custGeom>
            <a:avLst/>
            <a:gdLst/>
            <a:ahLst/>
            <a:cxnLst/>
            <a:rect l="l" t="t" r="r" b="b"/>
            <a:pathLst>
              <a:path w="5127625" h="889000">
                <a:moveTo>
                  <a:pt x="95247" y="0"/>
                </a:moveTo>
                <a:lnTo>
                  <a:pt x="5032378" y="0"/>
                </a:lnTo>
                <a:cubicBezTo>
                  <a:pt x="5084981" y="0"/>
                  <a:pt x="5127625" y="42644"/>
                  <a:pt x="5127625" y="95247"/>
                </a:cubicBezTo>
                <a:lnTo>
                  <a:pt x="5127625" y="793753"/>
                </a:lnTo>
                <a:cubicBezTo>
                  <a:pt x="5127625" y="846356"/>
                  <a:pt x="5084981" y="889000"/>
                  <a:pt x="5032378" y="889000"/>
                </a:cubicBezTo>
                <a:lnTo>
                  <a:pt x="95247" y="889000"/>
                </a:lnTo>
                <a:cubicBezTo>
                  <a:pt x="42644" y="889000"/>
                  <a:pt x="0" y="846356"/>
                  <a:pt x="0" y="793753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36600" y="359409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815975" y="3689348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103163" y="52214"/>
                </a:moveTo>
                <a:cubicBezTo>
                  <a:pt x="106189" y="51395"/>
                  <a:pt x="109364" y="52834"/>
                  <a:pt x="110728" y="55637"/>
                </a:cubicBezTo>
                <a:lnTo>
                  <a:pt x="115342" y="64963"/>
                </a:lnTo>
                <a:cubicBezTo>
                  <a:pt x="117897" y="65311"/>
                  <a:pt x="120402" y="66005"/>
                  <a:pt x="122758" y="66973"/>
                </a:cubicBezTo>
                <a:lnTo>
                  <a:pt x="131440" y="61193"/>
                </a:lnTo>
                <a:cubicBezTo>
                  <a:pt x="134045" y="59457"/>
                  <a:pt x="137492" y="59804"/>
                  <a:pt x="139700" y="62012"/>
                </a:cubicBezTo>
                <a:lnTo>
                  <a:pt x="144463" y="66774"/>
                </a:lnTo>
                <a:cubicBezTo>
                  <a:pt x="146670" y="68982"/>
                  <a:pt x="147017" y="72454"/>
                  <a:pt x="145281" y="75034"/>
                </a:cubicBezTo>
                <a:lnTo>
                  <a:pt x="139502" y="83691"/>
                </a:lnTo>
                <a:cubicBezTo>
                  <a:pt x="139973" y="84857"/>
                  <a:pt x="140395" y="86072"/>
                  <a:pt x="140742" y="87337"/>
                </a:cubicBezTo>
                <a:cubicBezTo>
                  <a:pt x="141089" y="88602"/>
                  <a:pt x="141312" y="89843"/>
                  <a:pt x="141486" y="91108"/>
                </a:cubicBezTo>
                <a:lnTo>
                  <a:pt x="150837" y="95721"/>
                </a:lnTo>
                <a:cubicBezTo>
                  <a:pt x="153640" y="97110"/>
                  <a:pt x="155079" y="100285"/>
                  <a:pt x="154260" y="103287"/>
                </a:cubicBezTo>
                <a:lnTo>
                  <a:pt x="152524" y="109786"/>
                </a:lnTo>
                <a:cubicBezTo>
                  <a:pt x="151705" y="112787"/>
                  <a:pt x="148903" y="114821"/>
                  <a:pt x="145777" y="114622"/>
                </a:cubicBezTo>
                <a:lnTo>
                  <a:pt x="135359" y="113953"/>
                </a:lnTo>
                <a:cubicBezTo>
                  <a:pt x="133796" y="115962"/>
                  <a:pt x="131986" y="117822"/>
                  <a:pt x="129927" y="119410"/>
                </a:cubicBezTo>
                <a:lnTo>
                  <a:pt x="130597" y="129803"/>
                </a:lnTo>
                <a:cubicBezTo>
                  <a:pt x="130795" y="132928"/>
                  <a:pt x="128761" y="135756"/>
                  <a:pt x="125760" y="136550"/>
                </a:cubicBezTo>
                <a:lnTo>
                  <a:pt x="119261" y="138286"/>
                </a:lnTo>
                <a:cubicBezTo>
                  <a:pt x="116235" y="139105"/>
                  <a:pt x="113085" y="137666"/>
                  <a:pt x="111696" y="134863"/>
                </a:cubicBezTo>
                <a:lnTo>
                  <a:pt x="107082" y="125537"/>
                </a:lnTo>
                <a:cubicBezTo>
                  <a:pt x="104527" y="125189"/>
                  <a:pt x="102022" y="124495"/>
                  <a:pt x="99665" y="123527"/>
                </a:cubicBezTo>
                <a:lnTo>
                  <a:pt x="90984" y="129307"/>
                </a:lnTo>
                <a:cubicBezTo>
                  <a:pt x="88379" y="131043"/>
                  <a:pt x="84931" y="130696"/>
                  <a:pt x="82724" y="128488"/>
                </a:cubicBezTo>
                <a:lnTo>
                  <a:pt x="77961" y="123726"/>
                </a:lnTo>
                <a:cubicBezTo>
                  <a:pt x="75754" y="121518"/>
                  <a:pt x="75406" y="118070"/>
                  <a:pt x="77143" y="115466"/>
                </a:cubicBezTo>
                <a:lnTo>
                  <a:pt x="82922" y="106784"/>
                </a:lnTo>
                <a:cubicBezTo>
                  <a:pt x="82451" y="105618"/>
                  <a:pt x="82029" y="104403"/>
                  <a:pt x="81682" y="103138"/>
                </a:cubicBezTo>
                <a:cubicBezTo>
                  <a:pt x="81335" y="101873"/>
                  <a:pt x="81111" y="100608"/>
                  <a:pt x="80938" y="99368"/>
                </a:cubicBezTo>
                <a:lnTo>
                  <a:pt x="71586" y="94754"/>
                </a:lnTo>
                <a:cubicBezTo>
                  <a:pt x="68783" y="93365"/>
                  <a:pt x="67370" y="90190"/>
                  <a:pt x="68163" y="87188"/>
                </a:cubicBezTo>
                <a:lnTo>
                  <a:pt x="69900" y="80690"/>
                </a:lnTo>
                <a:cubicBezTo>
                  <a:pt x="70718" y="77688"/>
                  <a:pt x="73521" y="75654"/>
                  <a:pt x="76646" y="75853"/>
                </a:cubicBezTo>
                <a:lnTo>
                  <a:pt x="87040" y="76522"/>
                </a:lnTo>
                <a:cubicBezTo>
                  <a:pt x="88602" y="74513"/>
                  <a:pt x="90413" y="72653"/>
                  <a:pt x="92472" y="71065"/>
                </a:cubicBezTo>
                <a:lnTo>
                  <a:pt x="91802" y="60697"/>
                </a:lnTo>
                <a:cubicBezTo>
                  <a:pt x="91604" y="57572"/>
                  <a:pt x="93638" y="54744"/>
                  <a:pt x="96639" y="53950"/>
                </a:cubicBezTo>
                <a:lnTo>
                  <a:pt x="103138" y="52214"/>
                </a:lnTo>
                <a:close/>
                <a:moveTo>
                  <a:pt x="111224" y="84336"/>
                </a:moveTo>
                <a:cubicBezTo>
                  <a:pt x="105201" y="84343"/>
                  <a:pt x="100316" y="89239"/>
                  <a:pt x="100323" y="95262"/>
                </a:cubicBezTo>
                <a:cubicBezTo>
                  <a:pt x="100329" y="101286"/>
                  <a:pt x="105225" y="106171"/>
                  <a:pt x="111249" y="106164"/>
                </a:cubicBezTo>
                <a:cubicBezTo>
                  <a:pt x="117273" y="106157"/>
                  <a:pt x="122158" y="101261"/>
                  <a:pt x="122151" y="95238"/>
                </a:cubicBezTo>
                <a:cubicBezTo>
                  <a:pt x="122144" y="89214"/>
                  <a:pt x="117248" y="84329"/>
                  <a:pt x="111224" y="84336"/>
                </a:cubicBezTo>
                <a:close/>
                <a:moveTo>
                  <a:pt x="55786" y="-11286"/>
                </a:moveTo>
                <a:lnTo>
                  <a:pt x="62285" y="-9550"/>
                </a:lnTo>
                <a:cubicBezTo>
                  <a:pt x="65286" y="-8731"/>
                  <a:pt x="67320" y="-5904"/>
                  <a:pt x="67121" y="-2803"/>
                </a:cubicBezTo>
                <a:lnTo>
                  <a:pt x="66452" y="7565"/>
                </a:lnTo>
                <a:cubicBezTo>
                  <a:pt x="68511" y="9153"/>
                  <a:pt x="70321" y="10988"/>
                  <a:pt x="71884" y="13022"/>
                </a:cubicBezTo>
                <a:lnTo>
                  <a:pt x="82302" y="12353"/>
                </a:lnTo>
                <a:cubicBezTo>
                  <a:pt x="85403" y="12154"/>
                  <a:pt x="88230" y="14188"/>
                  <a:pt x="89049" y="17190"/>
                </a:cubicBezTo>
                <a:lnTo>
                  <a:pt x="90785" y="23688"/>
                </a:lnTo>
                <a:cubicBezTo>
                  <a:pt x="91579" y="26690"/>
                  <a:pt x="90165" y="29865"/>
                  <a:pt x="87362" y="31254"/>
                </a:cubicBezTo>
                <a:lnTo>
                  <a:pt x="78011" y="35868"/>
                </a:lnTo>
                <a:cubicBezTo>
                  <a:pt x="77837" y="37133"/>
                  <a:pt x="77589" y="38398"/>
                  <a:pt x="77267" y="39638"/>
                </a:cubicBezTo>
                <a:cubicBezTo>
                  <a:pt x="76944" y="40878"/>
                  <a:pt x="76498" y="42118"/>
                  <a:pt x="76026" y="43284"/>
                </a:cubicBezTo>
                <a:lnTo>
                  <a:pt x="81806" y="51966"/>
                </a:lnTo>
                <a:cubicBezTo>
                  <a:pt x="83542" y="54570"/>
                  <a:pt x="83195" y="58018"/>
                  <a:pt x="80987" y="60226"/>
                </a:cubicBezTo>
                <a:lnTo>
                  <a:pt x="76225" y="64988"/>
                </a:lnTo>
                <a:cubicBezTo>
                  <a:pt x="74017" y="67196"/>
                  <a:pt x="70569" y="67543"/>
                  <a:pt x="67965" y="65807"/>
                </a:cubicBezTo>
                <a:lnTo>
                  <a:pt x="59283" y="60027"/>
                </a:lnTo>
                <a:cubicBezTo>
                  <a:pt x="56927" y="60995"/>
                  <a:pt x="54421" y="61689"/>
                  <a:pt x="51867" y="62037"/>
                </a:cubicBezTo>
                <a:lnTo>
                  <a:pt x="47253" y="71363"/>
                </a:lnTo>
                <a:cubicBezTo>
                  <a:pt x="45864" y="74166"/>
                  <a:pt x="42689" y="75580"/>
                  <a:pt x="39688" y="74786"/>
                </a:cubicBezTo>
                <a:lnTo>
                  <a:pt x="33189" y="73050"/>
                </a:lnTo>
                <a:cubicBezTo>
                  <a:pt x="30163" y="72231"/>
                  <a:pt x="28153" y="69404"/>
                  <a:pt x="28352" y="66303"/>
                </a:cubicBezTo>
                <a:lnTo>
                  <a:pt x="29021" y="55910"/>
                </a:lnTo>
                <a:cubicBezTo>
                  <a:pt x="26963" y="54322"/>
                  <a:pt x="25152" y="52487"/>
                  <a:pt x="23589" y="50453"/>
                </a:cubicBezTo>
                <a:lnTo>
                  <a:pt x="13171" y="51122"/>
                </a:lnTo>
                <a:cubicBezTo>
                  <a:pt x="10071" y="51321"/>
                  <a:pt x="7243" y="49287"/>
                  <a:pt x="6424" y="46286"/>
                </a:cubicBezTo>
                <a:lnTo>
                  <a:pt x="4688" y="39787"/>
                </a:lnTo>
                <a:cubicBezTo>
                  <a:pt x="3894" y="36785"/>
                  <a:pt x="5308" y="33610"/>
                  <a:pt x="8111" y="32221"/>
                </a:cubicBezTo>
                <a:lnTo>
                  <a:pt x="17463" y="27608"/>
                </a:lnTo>
                <a:cubicBezTo>
                  <a:pt x="17636" y="26343"/>
                  <a:pt x="17884" y="25102"/>
                  <a:pt x="18207" y="23837"/>
                </a:cubicBezTo>
                <a:cubicBezTo>
                  <a:pt x="18554" y="22572"/>
                  <a:pt x="18951" y="21357"/>
                  <a:pt x="19447" y="20191"/>
                </a:cubicBezTo>
                <a:lnTo>
                  <a:pt x="13667" y="11534"/>
                </a:lnTo>
                <a:cubicBezTo>
                  <a:pt x="11931" y="8930"/>
                  <a:pt x="12278" y="5482"/>
                  <a:pt x="14486" y="3274"/>
                </a:cubicBezTo>
                <a:lnTo>
                  <a:pt x="19248" y="-1488"/>
                </a:lnTo>
                <a:cubicBezTo>
                  <a:pt x="21456" y="-3696"/>
                  <a:pt x="24904" y="-4043"/>
                  <a:pt x="27508" y="-2307"/>
                </a:cubicBezTo>
                <a:lnTo>
                  <a:pt x="36190" y="3473"/>
                </a:lnTo>
                <a:cubicBezTo>
                  <a:pt x="38546" y="2505"/>
                  <a:pt x="41052" y="1811"/>
                  <a:pt x="43607" y="1463"/>
                </a:cubicBezTo>
                <a:lnTo>
                  <a:pt x="48220" y="-7863"/>
                </a:lnTo>
                <a:cubicBezTo>
                  <a:pt x="49609" y="-10666"/>
                  <a:pt x="52760" y="-12080"/>
                  <a:pt x="55786" y="-11286"/>
                </a:cubicBezTo>
                <a:close/>
                <a:moveTo>
                  <a:pt x="47724" y="20836"/>
                </a:moveTo>
                <a:cubicBezTo>
                  <a:pt x="41701" y="20836"/>
                  <a:pt x="36810" y="25726"/>
                  <a:pt x="36810" y="31750"/>
                </a:cubicBezTo>
                <a:cubicBezTo>
                  <a:pt x="36810" y="37774"/>
                  <a:pt x="41701" y="42664"/>
                  <a:pt x="47724" y="42664"/>
                </a:cubicBezTo>
                <a:cubicBezTo>
                  <a:pt x="53748" y="42664"/>
                  <a:pt x="58638" y="37774"/>
                  <a:pt x="58638" y="31750"/>
                </a:cubicBezTo>
                <a:cubicBezTo>
                  <a:pt x="58638" y="25726"/>
                  <a:pt x="53748" y="20836"/>
                  <a:pt x="47724" y="20836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149350" y="3641723"/>
            <a:ext cx="650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36600" y="3975098"/>
            <a:ext cx="4873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กระบวนการ ขั้นตอน workflow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77850" y="4451348"/>
            <a:ext cx="5127625" cy="889000"/>
          </a:xfrm>
          <a:custGeom>
            <a:avLst/>
            <a:gdLst/>
            <a:ahLst/>
            <a:cxnLst/>
            <a:rect l="l" t="t" r="r" b="b"/>
            <a:pathLst>
              <a:path w="5127625" h="889000">
                <a:moveTo>
                  <a:pt x="95247" y="0"/>
                </a:moveTo>
                <a:lnTo>
                  <a:pt x="5032378" y="0"/>
                </a:lnTo>
                <a:cubicBezTo>
                  <a:pt x="5084981" y="0"/>
                  <a:pt x="5127625" y="42644"/>
                  <a:pt x="5127625" y="95247"/>
                </a:cubicBezTo>
                <a:lnTo>
                  <a:pt x="5127625" y="793753"/>
                </a:lnTo>
                <a:cubicBezTo>
                  <a:pt x="5127625" y="846356"/>
                  <a:pt x="5084981" y="889000"/>
                  <a:pt x="5032378" y="889000"/>
                </a:cubicBezTo>
                <a:lnTo>
                  <a:pt x="95247" y="889000"/>
                </a:lnTo>
                <a:cubicBezTo>
                  <a:pt x="42644" y="889000"/>
                  <a:pt x="0" y="846356"/>
                  <a:pt x="0" y="793753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736600" y="461009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847725" y="470534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0" y="15875"/>
                </a:moveTo>
                <a:cubicBezTo>
                  <a:pt x="0" y="7119"/>
                  <a:pt x="7119" y="0"/>
                  <a:pt x="15875" y="0"/>
                </a:cubicBezTo>
                <a:lnTo>
                  <a:pt x="52958" y="0"/>
                </a:lnTo>
                <a:cubicBezTo>
                  <a:pt x="57175" y="0"/>
                  <a:pt x="61218" y="1662"/>
                  <a:pt x="64195" y="4638"/>
                </a:cubicBezTo>
                <a:lnTo>
                  <a:pt x="90612" y="31080"/>
                </a:lnTo>
                <a:cubicBezTo>
                  <a:pt x="93588" y="34057"/>
                  <a:pt x="95250" y="38100"/>
                  <a:pt x="95250" y="42317"/>
                </a:cubicBezTo>
                <a:lnTo>
                  <a:pt x="95250" y="111125"/>
                </a:lnTo>
                <a:cubicBezTo>
                  <a:pt x="95250" y="119881"/>
                  <a:pt x="88131" y="127000"/>
                  <a:pt x="7937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15875"/>
                </a:lnTo>
                <a:close/>
                <a:moveTo>
                  <a:pt x="51594" y="14511"/>
                </a:moveTo>
                <a:lnTo>
                  <a:pt x="51594" y="37703"/>
                </a:lnTo>
                <a:cubicBezTo>
                  <a:pt x="51594" y="41002"/>
                  <a:pt x="54248" y="43656"/>
                  <a:pt x="57547" y="43656"/>
                </a:cubicBezTo>
                <a:lnTo>
                  <a:pt x="80739" y="43656"/>
                </a:lnTo>
                <a:lnTo>
                  <a:pt x="51594" y="14511"/>
                </a:lnTo>
                <a:close/>
                <a:moveTo>
                  <a:pt x="29766" y="63500"/>
                </a:moveTo>
                <a:cubicBezTo>
                  <a:pt x="26467" y="63500"/>
                  <a:pt x="23812" y="66154"/>
                  <a:pt x="23812" y="69453"/>
                </a:cubicBezTo>
                <a:cubicBezTo>
                  <a:pt x="23812" y="72752"/>
                  <a:pt x="26467" y="75406"/>
                  <a:pt x="29766" y="75406"/>
                </a:cubicBezTo>
                <a:lnTo>
                  <a:pt x="65484" y="75406"/>
                </a:lnTo>
                <a:cubicBezTo>
                  <a:pt x="68783" y="75406"/>
                  <a:pt x="71438" y="72752"/>
                  <a:pt x="71438" y="69453"/>
                </a:cubicBezTo>
                <a:cubicBezTo>
                  <a:pt x="71438" y="66154"/>
                  <a:pt x="68783" y="63500"/>
                  <a:pt x="65484" y="63500"/>
                </a:cubicBezTo>
                <a:lnTo>
                  <a:pt x="29766" y="63500"/>
                </a:lnTo>
                <a:close/>
                <a:moveTo>
                  <a:pt x="29766" y="87313"/>
                </a:moveTo>
                <a:cubicBezTo>
                  <a:pt x="26467" y="87313"/>
                  <a:pt x="23812" y="89967"/>
                  <a:pt x="23812" y="93266"/>
                </a:cubicBezTo>
                <a:cubicBezTo>
                  <a:pt x="23812" y="96565"/>
                  <a:pt x="26467" y="99219"/>
                  <a:pt x="29766" y="99219"/>
                </a:cubicBezTo>
                <a:lnTo>
                  <a:pt x="65484" y="99219"/>
                </a:lnTo>
                <a:cubicBezTo>
                  <a:pt x="68783" y="99219"/>
                  <a:pt x="71438" y="96565"/>
                  <a:pt x="71438" y="93266"/>
                </a:cubicBezTo>
                <a:cubicBezTo>
                  <a:pt x="71438" y="89967"/>
                  <a:pt x="68783" y="87313"/>
                  <a:pt x="65484" y="87313"/>
                </a:cubicBezTo>
                <a:lnTo>
                  <a:pt x="29766" y="87313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1149350" y="4657723"/>
            <a:ext cx="508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Policy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36600" y="4991098"/>
            <a:ext cx="4873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นโยบาย กฎระเบียบ มาตรฐาน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77850" y="5467348"/>
            <a:ext cx="5127625" cy="889000"/>
          </a:xfrm>
          <a:custGeom>
            <a:avLst/>
            <a:gdLst/>
            <a:ahLst/>
            <a:cxnLst/>
            <a:rect l="l" t="t" r="r" b="b"/>
            <a:pathLst>
              <a:path w="5127625" h="889000">
                <a:moveTo>
                  <a:pt x="95247" y="0"/>
                </a:moveTo>
                <a:lnTo>
                  <a:pt x="5032378" y="0"/>
                </a:lnTo>
                <a:cubicBezTo>
                  <a:pt x="5084981" y="0"/>
                  <a:pt x="5127625" y="42644"/>
                  <a:pt x="5127625" y="95247"/>
                </a:cubicBezTo>
                <a:lnTo>
                  <a:pt x="5127625" y="793753"/>
                </a:lnTo>
                <a:cubicBezTo>
                  <a:pt x="5127625" y="846356"/>
                  <a:pt x="5084981" y="889000"/>
                  <a:pt x="5032378" y="889000"/>
                </a:cubicBezTo>
                <a:lnTo>
                  <a:pt x="95247" y="889000"/>
                </a:lnTo>
                <a:cubicBezTo>
                  <a:pt x="42644" y="889000"/>
                  <a:pt x="0" y="846356"/>
                  <a:pt x="0" y="793753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736600" y="562609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823913" y="5721348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31750" y="15875"/>
                </a:moveTo>
                <a:cubicBezTo>
                  <a:pt x="31750" y="7119"/>
                  <a:pt x="38869" y="0"/>
                  <a:pt x="47625" y="0"/>
                </a:cubicBezTo>
                <a:lnTo>
                  <a:pt x="95250" y="0"/>
                </a:lnTo>
                <a:cubicBezTo>
                  <a:pt x="104006" y="0"/>
                  <a:pt x="111125" y="7119"/>
                  <a:pt x="111125" y="15875"/>
                </a:cubicBezTo>
                <a:lnTo>
                  <a:pt x="111125" y="31750"/>
                </a:lnTo>
                <a:lnTo>
                  <a:pt x="127000" y="31750"/>
                </a:lnTo>
                <a:cubicBezTo>
                  <a:pt x="135756" y="31750"/>
                  <a:pt x="142875" y="38869"/>
                  <a:pt x="142875" y="47625"/>
                </a:cubicBezTo>
                <a:lnTo>
                  <a:pt x="142875" y="111125"/>
                </a:lnTo>
                <a:cubicBezTo>
                  <a:pt x="142875" y="119881"/>
                  <a:pt x="135756" y="127000"/>
                  <a:pt x="127000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47625"/>
                </a:lnTo>
                <a:cubicBezTo>
                  <a:pt x="0" y="38869"/>
                  <a:pt x="7119" y="31750"/>
                  <a:pt x="15875" y="31750"/>
                </a:cubicBezTo>
                <a:lnTo>
                  <a:pt x="31750" y="31750"/>
                </a:lnTo>
                <a:lnTo>
                  <a:pt x="31750" y="15875"/>
                </a:lnTo>
                <a:close/>
                <a:moveTo>
                  <a:pt x="67469" y="87313"/>
                </a:moveTo>
                <a:cubicBezTo>
                  <a:pt x="63078" y="87313"/>
                  <a:pt x="59531" y="90860"/>
                  <a:pt x="59531" y="95250"/>
                </a:cubicBezTo>
                <a:lnTo>
                  <a:pt x="59531" y="115094"/>
                </a:lnTo>
                <a:lnTo>
                  <a:pt x="83344" y="115094"/>
                </a:lnTo>
                <a:lnTo>
                  <a:pt x="83344" y="95250"/>
                </a:lnTo>
                <a:cubicBezTo>
                  <a:pt x="83344" y="90860"/>
                  <a:pt x="79797" y="87313"/>
                  <a:pt x="75406" y="87313"/>
                </a:cubicBezTo>
                <a:lnTo>
                  <a:pt x="67469" y="87313"/>
                </a:lnTo>
                <a:close/>
                <a:moveTo>
                  <a:pt x="31750" y="91281"/>
                </a:moveTo>
                <a:lnTo>
                  <a:pt x="31750" y="83344"/>
                </a:lnTo>
                <a:cubicBezTo>
                  <a:pt x="31750" y="81161"/>
                  <a:pt x="29964" y="79375"/>
                  <a:pt x="27781" y="79375"/>
                </a:cubicBezTo>
                <a:lnTo>
                  <a:pt x="19844" y="79375"/>
                </a:lnTo>
                <a:cubicBezTo>
                  <a:pt x="17661" y="79375"/>
                  <a:pt x="15875" y="81161"/>
                  <a:pt x="15875" y="83344"/>
                </a:cubicBezTo>
                <a:lnTo>
                  <a:pt x="15875" y="91281"/>
                </a:lnTo>
                <a:cubicBezTo>
                  <a:pt x="15875" y="93464"/>
                  <a:pt x="17661" y="95250"/>
                  <a:pt x="19844" y="95250"/>
                </a:cubicBezTo>
                <a:lnTo>
                  <a:pt x="27781" y="95250"/>
                </a:lnTo>
                <a:cubicBezTo>
                  <a:pt x="29964" y="95250"/>
                  <a:pt x="31750" y="93464"/>
                  <a:pt x="31750" y="91281"/>
                </a:cubicBezTo>
                <a:close/>
                <a:moveTo>
                  <a:pt x="27781" y="63500"/>
                </a:moveTo>
                <a:cubicBezTo>
                  <a:pt x="29964" y="63500"/>
                  <a:pt x="31750" y="61714"/>
                  <a:pt x="31750" y="59531"/>
                </a:cubicBezTo>
                <a:lnTo>
                  <a:pt x="31750" y="51594"/>
                </a:lnTo>
                <a:cubicBezTo>
                  <a:pt x="31750" y="49411"/>
                  <a:pt x="29964" y="47625"/>
                  <a:pt x="27781" y="47625"/>
                </a:cubicBezTo>
                <a:lnTo>
                  <a:pt x="19844" y="47625"/>
                </a:lnTo>
                <a:cubicBezTo>
                  <a:pt x="17661" y="47625"/>
                  <a:pt x="15875" y="49411"/>
                  <a:pt x="15875" y="51594"/>
                </a:cubicBezTo>
                <a:lnTo>
                  <a:pt x="15875" y="59531"/>
                </a:lnTo>
                <a:cubicBezTo>
                  <a:pt x="15875" y="61714"/>
                  <a:pt x="17661" y="63500"/>
                  <a:pt x="19844" y="63500"/>
                </a:cubicBezTo>
                <a:lnTo>
                  <a:pt x="27781" y="63500"/>
                </a:lnTo>
                <a:close/>
                <a:moveTo>
                  <a:pt x="127000" y="91281"/>
                </a:moveTo>
                <a:lnTo>
                  <a:pt x="127000" y="83344"/>
                </a:lnTo>
                <a:cubicBezTo>
                  <a:pt x="127000" y="81161"/>
                  <a:pt x="125214" y="79375"/>
                  <a:pt x="123031" y="79375"/>
                </a:cubicBezTo>
                <a:lnTo>
                  <a:pt x="115094" y="79375"/>
                </a:lnTo>
                <a:cubicBezTo>
                  <a:pt x="112911" y="79375"/>
                  <a:pt x="111125" y="81161"/>
                  <a:pt x="111125" y="83344"/>
                </a:cubicBezTo>
                <a:lnTo>
                  <a:pt x="111125" y="91281"/>
                </a:lnTo>
                <a:cubicBezTo>
                  <a:pt x="111125" y="93464"/>
                  <a:pt x="112911" y="95250"/>
                  <a:pt x="115094" y="95250"/>
                </a:cubicBezTo>
                <a:lnTo>
                  <a:pt x="123031" y="95250"/>
                </a:lnTo>
                <a:cubicBezTo>
                  <a:pt x="125214" y="95250"/>
                  <a:pt x="127000" y="93464"/>
                  <a:pt x="127000" y="91281"/>
                </a:cubicBezTo>
                <a:close/>
                <a:moveTo>
                  <a:pt x="123031" y="63500"/>
                </a:moveTo>
                <a:cubicBezTo>
                  <a:pt x="125214" y="63500"/>
                  <a:pt x="127000" y="61714"/>
                  <a:pt x="127000" y="59531"/>
                </a:cubicBezTo>
                <a:lnTo>
                  <a:pt x="127000" y="51594"/>
                </a:lnTo>
                <a:cubicBezTo>
                  <a:pt x="127000" y="49411"/>
                  <a:pt x="125214" y="47625"/>
                  <a:pt x="123031" y="47625"/>
                </a:cubicBezTo>
                <a:lnTo>
                  <a:pt x="115094" y="47625"/>
                </a:lnTo>
                <a:cubicBezTo>
                  <a:pt x="112911" y="47625"/>
                  <a:pt x="111125" y="49411"/>
                  <a:pt x="111125" y="51594"/>
                </a:cubicBezTo>
                <a:lnTo>
                  <a:pt x="111125" y="59531"/>
                </a:lnTo>
                <a:cubicBezTo>
                  <a:pt x="111125" y="61714"/>
                  <a:pt x="112911" y="63500"/>
                  <a:pt x="115094" y="63500"/>
                </a:cubicBezTo>
                <a:lnTo>
                  <a:pt x="123031" y="63500"/>
                </a:lnTo>
                <a:close/>
                <a:moveTo>
                  <a:pt x="65484" y="25797"/>
                </a:moveTo>
                <a:lnTo>
                  <a:pt x="65484" y="33734"/>
                </a:lnTo>
                <a:lnTo>
                  <a:pt x="57547" y="33734"/>
                </a:lnTo>
                <a:cubicBezTo>
                  <a:pt x="55364" y="33734"/>
                  <a:pt x="53578" y="35520"/>
                  <a:pt x="53578" y="37703"/>
                </a:cubicBezTo>
                <a:lnTo>
                  <a:pt x="53578" y="41672"/>
                </a:lnTo>
                <a:cubicBezTo>
                  <a:pt x="53578" y="43855"/>
                  <a:pt x="55364" y="45641"/>
                  <a:pt x="57547" y="45641"/>
                </a:cubicBezTo>
                <a:lnTo>
                  <a:pt x="65484" y="45641"/>
                </a:lnTo>
                <a:lnTo>
                  <a:pt x="65484" y="53578"/>
                </a:lnTo>
                <a:cubicBezTo>
                  <a:pt x="65484" y="55761"/>
                  <a:pt x="67270" y="57547"/>
                  <a:pt x="69453" y="57547"/>
                </a:cubicBezTo>
                <a:lnTo>
                  <a:pt x="73422" y="57547"/>
                </a:lnTo>
                <a:cubicBezTo>
                  <a:pt x="75605" y="57547"/>
                  <a:pt x="77391" y="55761"/>
                  <a:pt x="77391" y="53578"/>
                </a:cubicBezTo>
                <a:lnTo>
                  <a:pt x="77391" y="45641"/>
                </a:lnTo>
                <a:lnTo>
                  <a:pt x="85328" y="45641"/>
                </a:lnTo>
                <a:cubicBezTo>
                  <a:pt x="87511" y="45641"/>
                  <a:pt x="89297" y="43855"/>
                  <a:pt x="89297" y="41672"/>
                </a:cubicBezTo>
                <a:lnTo>
                  <a:pt x="89297" y="37703"/>
                </a:lnTo>
                <a:cubicBezTo>
                  <a:pt x="89297" y="35520"/>
                  <a:pt x="87511" y="33734"/>
                  <a:pt x="85328" y="33734"/>
                </a:cubicBezTo>
                <a:lnTo>
                  <a:pt x="77391" y="33734"/>
                </a:lnTo>
                <a:lnTo>
                  <a:pt x="77391" y="25797"/>
                </a:lnTo>
                <a:cubicBezTo>
                  <a:pt x="77391" y="23614"/>
                  <a:pt x="75605" y="21828"/>
                  <a:pt x="73422" y="21828"/>
                </a:cubicBezTo>
                <a:lnTo>
                  <a:pt x="69453" y="21828"/>
                </a:lnTo>
                <a:cubicBezTo>
                  <a:pt x="67270" y="21828"/>
                  <a:pt x="65484" y="23614"/>
                  <a:pt x="65484" y="25797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1149350" y="5673723"/>
            <a:ext cx="476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Place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36600" y="6007098"/>
            <a:ext cx="4873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สถานที่ อุปกรณ์ สภาพแวดล้อม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26175" y="1463675"/>
            <a:ext cx="5641975" cy="5499100"/>
          </a:xfrm>
          <a:custGeom>
            <a:avLst/>
            <a:gdLst/>
            <a:ahLst/>
            <a:cxnLst/>
            <a:rect l="l" t="t" r="r" b="b"/>
            <a:pathLst>
              <a:path w="5641975" h="5499100">
                <a:moveTo>
                  <a:pt x="190489" y="0"/>
                </a:moveTo>
                <a:lnTo>
                  <a:pt x="5451486" y="0"/>
                </a:lnTo>
                <a:cubicBezTo>
                  <a:pt x="5556690" y="0"/>
                  <a:pt x="5641975" y="85285"/>
                  <a:pt x="5641975" y="190489"/>
                </a:cubicBezTo>
                <a:lnTo>
                  <a:pt x="5641975" y="5308611"/>
                </a:lnTo>
                <a:cubicBezTo>
                  <a:pt x="5641975" y="5413815"/>
                  <a:pt x="5556690" y="5499100"/>
                  <a:pt x="5451486" y="5499100"/>
                </a:cubicBezTo>
                <a:lnTo>
                  <a:pt x="190489" y="5499100"/>
                </a:lnTo>
                <a:cubicBezTo>
                  <a:pt x="85285" y="5499100"/>
                  <a:pt x="0" y="5413815"/>
                  <a:pt x="0" y="5308611"/>
                </a:cubicBezTo>
                <a:lnTo>
                  <a:pt x="0" y="190489"/>
                </a:lnTo>
                <a:cubicBezTo>
                  <a:pt x="0" y="85355"/>
                  <a:pt x="85355" y="0"/>
                  <a:pt x="19048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90500" dist="3175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483350" y="172085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505972" y="1831977"/>
            <a:ext cx="57943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6Ms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118350" y="1736727"/>
            <a:ext cx="18732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6Ms Framework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118350" y="2022477"/>
            <a:ext cx="1817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เหมาะกับการผลิต/อุตสาหกรรม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83350" y="2419348"/>
            <a:ext cx="5127625" cy="635000"/>
          </a:xfrm>
          <a:custGeom>
            <a:avLst/>
            <a:gdLst/>
            <a:ahLst/>
            <a:cxnLst/>
            <a:rect l="l" t="t" r="r" b="b"/>
            <a:pathLst>
              <a:path w="5127625" h="635000">
                <a:moveTo>
                  <a:pt x="95250" y="0"/>
                </a:moveTo>
                <a:lnTo>
                  <a:pt x="5032375" y="0"/>
                </a:lnTo>
                <a:cubicBezTo>
                  <a:pt x="5084945" y="0"/>
                  <a:pt x="5127625" y="42680"/>
                  <a:pt x="5127625" y="95250"/>
                </a:cubicBezTo>
                <a:lnTo>
                  <a:pt x="5127625" y="539750"/>
                </a:lnTo>
                <a:cubicBezTo>
                  <a:pt x="5127625" y="592320"/>
                  <a:pt x="5084945" y="635000"/>
                  <a:pt x="5032375" y="635000"/>
                </a:cubicBezTo>
                <a:lnTo>
                  <a:pt x="95250" y="635000"/>
                </a:lnTo>
                <a:cubicBezTo>
                  <a:pt x="42680" y="635000"/>
                  <a:pt x="0" y="592320"/>
                  <a:pt x="0" y="539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610350" y="254634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745287" y="267334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55563" y="1984"/>
                </a:moveTo>
                <a:cubicBezTo>
                  <a:pt x="39134" y="1984"/>
                  <a:pt x="25797" y="15322"/>
                  <a:pt x="25797" y="31750"/>
                </a:cubicBezTo>
                <a:cubicBezTo>
                  <a:pt x="25797" y="48178"/>
                  <a:pt x="39134" y="61516"/>
                  <a:pt x="55562" y="61516"/>
                </a:cubicBezTo>
                <a:cubicBezTo>
                  <a:pt x="71991" y="61516"/>
                  <a:pt x="85328" y="48178"/>
                  <a:pt x="85328" y="31750"/>
                </a:cubicBezTo>
                <a:cubicBezTo>
                  <a:pt x="85328" y="15322"/>
                  <a:pt x="71991" y="1984"/>
                  <a:pt x="55563" y="1984"/>
                </a:cubicBezTo>
                <a:close/>
                <a:moveTo>
                  <a:pt x="70445" y="79573"/>
                </a:moveTo>
                <a:cubicBezTo>
                  <a:pt x="69106" y="79449"/>
                  <a:pt x="67717" y="79375"/>
                  <a:pt x="66328" y="79375"/>
                </a:cubicBezTo>
                <a:lnTo>
                  <a:pt x="44772" y="79375"/>
                </a:lnTo>
                <a:cubicBezTo>
                  <a:pt x="43383" y="79375"/>
                  <a:pt x="42019" y="79449"/>
                  <a:pt x="40655" y="79573"/>
                </a:cubicBezTo>
                <a:lnTo>
                  <a:pt x="40655" y="96317"/>
                </a:lnTo>
                <a:cubicBezTo>
                  <a:pt x="44748" y="98202"/>
                  <a:pt x="47600" y="102344"/>
                  <a:pt x="47600" y="107131"/>
                </a:cubicBezTo>
                <a:cubicBezTo>
                  <a:pt x="47600" y="113705"/>
                  <a:pt x="42267" y="119038"/>
                  <a:pt x="35694" y="119038"/>
                </a:cubicBezTo>
                <a:cubicBezTo>
                  <a:pt x="29121" y="119038"/>
                  <a:pt x="23788" y="113705"/>
                  <a:pt x="23788" y="107131"/>
                </a:cubicBezTo>
                <a:cubicBezTo>
                  <a:pt x="23788" y="102319"/>
                  <a:pt x="26640" y="98177"/>
                  <a:pt x="30733" y="96317"/>
                </a:cubicBezTo>
                <a:lnTo>
                  <a:pt x="30733" y="81831"/>
                </a:lnTo>
                <a:cubicBezTo>
                  <a:pt x="15131" y="87561"/>
                  <a:pt x="3969" y="102592"/>
                  <a:pt x="3969" y="120204"/>
                </a:cubicBezTo>
                <a:cubicBezTo>
                  <a:pt x="3969" y="123949"/>
                  <a:pt x="7020" y="127000"/>
                  <a:pt x="10765" y="127000"/>
                </a:cubicBezTo>
                <a:lnTo>
                  <a:pt x="100335" y="127000"/>
                </a:lnTo>
                <a:cubicBezTo>
                  <a:pt x="104080" y="127000"/>
                  <a:pt x="107131" y="123949"/>
                  <a:pt x="107131" y="120204"/>
                </a:cubicBezTo>
                <a:cubicBezTo>
                  <a:pt x="107131" y="102592"/>
                  <a:pt x="95969" y="87585"/>
                  <a:pt x="80342" y="81855"/>
                </a:cubicBezTo>
                <a:lnTo>
                  <a:pt x="80342" y="91132"/>
                </a:lnTo>
                <a:cubicBezTo>
                  <a:pt x="86122" y="93166"/>
                  <a:pt x="90264" y="98698"/>
                  <a:pt x="90264" y="105172"/>
                </a:cubicBezTo>
                <a:lnTo>
                  <a:pt x="90264" y="113109"/>
                </a:lnTo>
                <a:cubicBezTo>
                  <a:pt x="90264" y="115838"/>
                  <a:pt x="88032" y="118070"/>
                  <a:pt x="85303" y="118070"/>
                </a:cubicBezTo>
                <a:cubicBezTo>
                  <a:pt x="82575" y="118070"/>
                  <a:pt x="80342" y="115838"/>
                  <a:pt x="80342" y="113109"/>
                </a:cubicBezTo>
                <a:lnTo>
                  <a:pt x="80342" y="105172"/>
                </a:lnTo>
                <a:cubicBezTo>
                  <a:pt x="80342" y="102443"/>
                  <a:pt x="78110" y="100211"/>
                  <a:pt x="75381" y="100211"/>
                </a:cubicBezTo>
                <a:cubicBezTo>
                  <a:pt x="72653" y="100211"/>
                  <a:pt x="70421" y="102443"/>
                  <a:pt x="70421" y="105172"/>
                </a:cubicBezTo>
                <a:lnTo>
                  <a:pt x="70421" y="113109"/>
                </a:lnTo>
                <a:cubicBezTo>
                  <a:pt x="70421" y="115838"/>
                  <a:pt x="68188" y="118070"/>
                  <a:pt x="65460" y="118070"/>
                </a:cubicBezTo>
                <a:cubicBezTo>
                  <a:pt x="62731" y="118070"/>
                  <a:pt x="60499" y="115838"/>
                  <a:pt x="60499" y="113109"/>
                </a:cubicBezTo>
                <a:lnTo>
                  <a:pt x="60499" y="105172"/>
                </a:lnTo>
                <a:cubicBezTo>
                  <a:pt x="60499" y="98698"/>
                  <a:pt x="64641" y="93191"/>
                  <a:pt x="70421" y="91132"/>
                </a:cubicBezTo>
                <a:lnTo>
                  <a:pt x="70421" y="79573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7118350" y="2546348"/>
            <a:ext cx="444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118350" y="2768598"/>
            <a:ext cx="428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บุคลากร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83350" y="3149598"/>
            <a:ext cx="5127625" cy="635000"/>
          </a:xfrm>
          <a:custGeom>
            <a:avLst/>
            <a:gdLst/>
            <a:ahLst/>
            <a:cxnLst/>
            <a:rect l="l" t="t" r="r" b="b"/>
            <a:pathLst>
              <a:path w="5127625" h="635000">
                <a:moveTo>
                  <a:pt x="95250" y="0"/>
                </a:moveTo>
                <a:lnTo>
                  <a:pt x="5032375" y="0"/>
                </a:lnTo>
                <a:cubicBezTo>
                  <a:pt x="5084945" y="0"/>
                  <a:pt x="5127625" y="42680"/>
                  <a:pt x="5127625" y="95250"/>
                </a:cubicBezTo>
                <a:lnTo>
                  <a:pt x="5127625" y="539750"/>
                </a:lnTo>
                <a:cubicBezTo>
                  <a:pt x="5127625" y="592320"/>
                  <a:pt x="5084945" y="635000"/>
                  <a:pt x="5032375" y="635000"/>
                </a:cubicBezTo>
                <a:lnTo>
                  <a:pt x="95250" y="635000"/>
                </a:lnTo>
                <a:cubicBezTo>
                  <a:pt x="42680" y="635000"/>
                  <a:pt x="0" y="592320"/>
                  <a:pt x="0" y="539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6610350" y="327659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753225" y="340359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77242" y="7938"/>
                </a:moveTo>
                <a:lnTo>
                  <a:pt x="79375" y="7938"/>
                </a:lnTo>
                <a:cubicBezTo>
                  <a:pt x="88131" y="7938"/>
                  <a:pt x="95250" y="15056"/>
                  <a:pt x="95250" y="23812"/>
                </a:cubicBezTo>
                <a:lnTo>
                  <a:pt x="95250" y="111125"/>
                </a:lnTo>
                <a:cubicBezTo>
                  <a:pt x="95250" y="119881"/>
                  <a:pt x="88131" y="127000"/>
                  <a:pt x="7937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23812"/>
                </a:lnTo>
                <a:cubicBezTo>
                  <a:pt x="0" y="15056"/>
                  <a:pt x="7119" y="7938"/>
                  <a:pt x="15875" y="7938"/>
                </a:cubicBezTo>
                <a:lnTo>
                  <a:pt x="18008" y="7938"/>
                </a:lnTo>
                <a:cubicBezTo>
                  <a:pt x="20737" y="3200"/>
                  <a:pt x="25871" y="0"/>
                  <a:pt x="31750" y="0"/>
                </a:cubicBezTo>
                <a:lnTo>
                  <a:pt x="63500" y="0"/>
                </a:lnTo>
                <a:cubicBezTo>
                  <a:pt x="69379" y="0"/>
                  <a:pt x="74513" y="3200"/>
                  <a:pt x="77242" y="7938"/>
                </a:cubicBezTo>
                <a:close/>
                <a:moveTo>
                  <a:pt x="61516" y="27781"/>
                </a:moveTo>
                <a:cubicBezTo>
                  <a:pt x="64815" y="27781"/>
                  <a:pt x="67469" y="25127"/>
                  <a:pt x="67469" y="21828"/>
                </a:cubicBezTo>
                <a:cubicBezTo>
                  <a:pt x="67469" y="18529"/>
                  <a:pt x="64815" y="15875"/>
                  <a:pt x="61516" y="15875"/>
                </a:cubicBezTo>
                <a:lnTo>
                  <a:pt x="33734" y="15875"/>
                </a:lnTo>
                <a:cubicBezTo>
                  <a:pt x="30435" y="15875"/>
                  <a:pt x="27781" y="18529"/>
                  <a:pt x="27781" y="21828"/>
                </a:cubicBezTo>
                <a:cubicBezTo>
                  <a:pt x="27781" y="25127"/>
                  <a:pt x="30435" y="27781"/>
                  <a:pt x="33734" y="27781"/>
                </a:cubicBezTo>
                <a:lnTo>
                  <a:pt x="61516" y="27781"/>
                </a:lnTo>
                <a:close/>
                <a:moveTo>
                  <a:pt x="31750" y="63500"/>
                </a:moveTo>
                <a:cubicBezTo>
                  <a:pt x="31750" y="59119"/>
                  <a:pt x="28193" y="55563"/>
                  <a:pt x="23812" y="55563"/>
                </a:cubicBezTo>
                <a:cubicBezTo>
                  <a:pt x="19432" y="55563"/>
                  <a:pt x="15875" y="59119"/>
                  <a:pt x="15875" y="63500"/>
                </a:cubicBezTo>
                <a:cubicBezTo>
                  <a:pt x="15875" y="67881"/>
                  <a:pt x="19432" y="71438"/>
                  <a:pt x="23812" y="71438"/>
                </a:cubicBezTo>
                <a:cubicBezTo>
                  <a:pt x="28193" y="71438"/>
                  <a:pt x="31750" y="67881"/>
                  <a:pt x="31750" y="63500"/>
                </a:cubicBezTo>
                <a:close/>
                <a:moveTo>
                  <a:pt x="39688" y="63500"/>
                </a:moveTo>
                <a:cubicBezTo>
                  <a:pt x="39688" y="66799"/>
                  <a:pt x="42342" y="69453"/>
                  <a:pt x="45641" y="69453"/>
                </a:cubicBezTo>
                <a:lnTo>
                  <a:pt x="73422" y="69453"/>
                </a:lnTo>
                <a:cubicBezTo>
                  <a:pt x="76721" y="69453"/>
                  <a:pt x="79375" y="66799"/>
                  <a:pt x="79375" y="63500"/>
                </a:cubicBezTo>
                <a:cubicBezTo>
                  <a:pt x="79375" y="60201"/>
                  <a:pt x="76721" y="57547"/>
                  <a:pt x="73422" y="57547"/>
                </a:cubicBezTo>
                <a:lnTo>
                  <a:pt x="45641" y="57547"/>
                </a:lnTo>
                <a:cubicBezTo>
                  <a:pt x="42342" y="57547"/>
                  <a:pt x="39688" y="60201"/>
                  <a:pt x="39688" y="63500"/>
                </a:cubicBezTo>
                <a:close/>
                <a:moveTo>
                  <a:pt x="39688" y="95250"/>
                </a:moveTo>
                <a:cubicBezTo>
                  <a:pt x="39688" y="98549"/>
                  <a:pt x="42342" y="101203"/>
                  <a:pt x="45641" y="101203"/>
                </a:cubicBezTo>
                <a:lnTo>
                  <a:pt x="73422" y="101203"/>
                </a:lnTo>
                <a:cubicBezTo>
                  <a:pt x="76721" y="101203"/>
                  <a:pt x="79375" y="98549"/>
                  <a:pt x="79375" y="95250"/>
                </a:cubicBezTo>
                <a:cubicBezTo>
                  <a:pt x="79375" y="91951"/>
                  <a:pt x="76721" y="89297"/>
                  <a:pt x="73422" y="89297"/>
                </a:cubicBezTo>
                <a:lnTo>
                  <a:pt x="45641" y="89297"/>
                </a:lnTo>
                <a:cubicBezTo>
                  <a:pt x="42342" y="89297"/>
                  <a:pt x="39688" y="91951"/>
                  <a:pt x="39688" y="95250"/>
                </a:cubicBezTo>
                <a:close/>
                <a:moveTo>
                  <a:pt x="23812" y="103188"/>
                </a:moveTo>
                <a:cubicBezTo>
                  <a:pt x="28193" y="103188"/>
                  <a:pt x="31750" y="99631"/>
                  <a:pt x="31750" y="95250"/>
                </a:cubicBezTo>
                <a:cubicBezTo>
                  <a:pt x="31750" y="90869"/>
                  <a:pt x="28193" y="87313"/>
                  <a:pt x="23812" y="87313"/>
                </a:cubicBezTo>
                <a:cubicBezTo>
                  <a:pt x="19432" y="87313"/>
                  <a:pt x="15875" y="90869"/>
                  <a:pt x="15875" y="95250"/>
                </a:cubicBezTo>
                <a:cubicBezTo>
                  <a:pt x="15875" y="99631"/>
                  <a:pt x="19432" y="103188"/>
                  <a:pt x="23812" y="103188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7118350" y="3276598"/>
            <a:ext cx="571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Method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118350" y="3498848"/>
            <a:ext cx="555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วิธีการ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83350" y="3879848"/>
            <a:ext cx="5127625" cy="635000"/>
          </a:xfrm>
          <a:custGeom>
            <a:avLst/>
            <a:gdLst/>
            <a:ahLst/>
            <a:cxnLst/>
            <a:rect l="l" t="t" r="r" b="b"/>
            <a:pathLst>
              <a:path w="5127625" h="635000">
                <a:moveTo>
                  <a:pt x="95250" y="0"/>
                </a:moveTo>
                <a:lnTo>
                  <a:pt x="5032375" y="0"/>
                </a:lnTo>
                <a:cubicBezTo>
                  <a:pt x="5084945" y="0"/>
                  <a:pt x="5127625" y="42680"/>
                  <a:pt x="5127625" y="95250"/>
                </a:cubicBezTo>
                <a:lnTo>
                  <a:pt x="5127625" y="539750"/>
                </a:lnTo>
                <a:cubicBezTo>
                  <a:pt x="5127625" y="592320"/>
                  <a:pt x="5084945" y="635000"/>
                  <a:pt x="5032375" y="635000"/>
                </a:cubicBezTo>
                <a:lnTo>
                  <a:pt x="95250" y="635000"/>
                </a:lnTo>
                <a:cubicBezTo>
                  <a:pt x="42680" y="635000"/>
                  <a:pt x="0" y="592320"/>
                  <a:pt x="0" y="539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6610350" y="400684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6737350" y="413384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48394" y="2356"/>
                </a:moveTo>
                <a:cubicBezTo>
                  <a:pt x="49138" y="-1315"/>
                  <a:pt x="52388" y="-3969"/>
                  <a:pt x="56158" y="-3969"/>
                </a:cubicBezTo>
                <a:lnTo>
                  <a:pt x="70991" y="-3969"/>
                </a:lnTo>
                <a:cubicBezTo>
                  <a:pt x="74761" y="-3969"/>
                  <a:pt x="78011" y="-1315"/>
                  <a:pt x="78755" y="2356"/>
                </a:cubicBezTo>
                <a:lnTo>
                  <a:pt x="82352" y="19720"/>
                </a:lnTo>
                <a:cubicBezTo>
                  <a:pt x="85849" y="21208"/>
                  <a:pt x="89123" y="23118"/>
                  <a:pt x="92100" y="25375"/>
                </a:cubicBezTo>
                <a:lnTo>
                  <a:pt x="108917" y="19794"/>
                </a:lnTo>
                <a:cubicBezTo>
                  <a:pt x="112489" y="18604"/>
                  <a:pt x="116408" y="20092"/>
                  <a:pt x="118294" y="23366"/>
                </a:cubicBezTo>
                <a:lnTo>
                  <a:pt x="125710" y="36215"/>
                </a:lnTo>
                <a:cubicBezTo>
                  <a:pt x="127595" y="39489"/>
                  <a:pt x="126926" y="43607"/>
                  <a:pt x="124098" y="46112"/>
                </a:cubicBezTo>
                <a:lnTo>
                  <a:pt x="110877" y="57869"/>
                </a:lnTo>
                <a:cubicBezTo>
                  <a:pt x="111100" y="59705"/>
                  <a:pt x="111199" y="61590"/>
                  <a:pt x="111199" y="63500"/>
                </a:cubicBezTo>
                <a:cubicBezTo>
                  <a:pt x="111199" y="65410"/>
                  <a:pt x="111075" y="67295"/>
                  <a:pt x="110877" y="69131"/>
                </a:cubicBezTo>
                <a:lnTo>
                  <a:pt x="124123" y="80913"/>
                </a:lnTo>
                <a:cubicBezTo>
                  <a:pt x="126950" y="83418"/>
                  <a:pt x="127595" y="87561"/>
                  <a:pt x="125735" y="90810"/>
                </a:cubicBezTo>
                <a:lnTo>
                  <a:pt x="118318" y="103659"/>
                </a:lnTo>
                <a:cubicBezTo>
                  <a:pt x="116433" y="106908"/>
                  <a:pt x="112514" y="108421"/>
                  <a:pt x="108942" y="107231"/>
                </a:cubicBezTo>
                <a:lnTo>
                  <a:pt x="92125" y="101650"/>
                </a:lnTo>
                <a:cubicBezTo>
                  <a:pt x="89123" y="103907"/>
                  <a:pt x="85849" y="105792"/>
                  <a:pt x="82376" y="107305"/>
                </a:cubicBezTo>
                <a:lnTo>
                  <a:pt x="78804" y="124644"/>
                </a:lnTo>
                <a:cubicBezTo>
                  <a:pt x="78036" y="128339"/>
                  <a:pt x="74786" y="130969"/>
                  <a:pt x="71041" y="130969"/>
                </a:cubicBezTo>
                <a:lnTo>
                  <a:pt x="56207" y="130969"/>
                </a:lnTo>
                <a:cubicBezTo>
                  <a:pt x="52437" y="130969"/>
                  <a:pt x="49188" y="128315"/>
                  <a:pt x="48444" y="124644"/>
                </a:cubicBezTo>
                <a:lnTo>
                  <a:pt x="44872" y="107305"/>
                </a:lnTo>
                <a:cubicBezTo>
                  <a:pt x="41374" y="105817"/>
                  <a:pt x="38125" y="103907"/>
                  <a:pt x="35123" y="101650"/>
                </a:cubicBezTo>
                <a:lnTo>
                  <a:pt x="18231" y="107231"/>
                </a:lnTo>
                <a:cubicBezTo>
                  <a:pt x="14660" y="108421"/>
                  <a:pt x="10740" y="106933"/>
                  <a:pt x="8855" y="103659"/>
                </a:cubicBezTo>
                <a:lnTo>
                  <a:pt x="1439" y="90810"/>
                </a:lnTo>
                <a:cubicBezTo>
                  <a:pt x="-446" y="87536"/>
                  <a:pt x="223" y="83418"/>
                  <a:pt x="3051" y="80913"/>
                </a:cubicBezTo>
                <a:lnTo>
                  <a:pt x="16297" y="69131"/>
                </a:lnTo>
                <a:cubicBezTo>
                  <a:pt x="16073" y="67295"/>
                  <a:pt x="15974" y="65410"/>
                  <a:pt x="15974" y="63500"/>
                </a:cubicBezTo>
                <a:cubicBezTo>
                  <a:pt x="15974" y="61590"/>
                  <a:pt x="16098" y="59705"/>
                  <a:pt x="16297" y="57869"/>
                </a:cubicBezTo>
                <a:lnTo>
                  <a:pt x="3051" y="46087"/>
                </a:lnTo>
                <a:cubicBezTo>
                  <a:pt x="223" y="43582"/>
                  <a:pt x="-422" y="39439"/>
                  <a:pt x="1439" y="36190"/>
                </a:cubicBezTo>
                <a:lnTo>
                  <a:pt x="8855" y="23341"/>
                </a:lnTo>
                <a:cubicBezTo>
                  <a:pt x="10740" y="20067"/>
                  <a:pt x="14660" y="18579"/>
                  <a:pt x="18231" y="19769"/>
                </a:cubicBezTo>
                <a:lnTo>
                  <a:pt x="35049" y="25350"/>
                </a:lnTo>
                <a:cubicBezTo>
                  <a:pt x="38050" y="23093"/>
                  <a:pt x="41325" y="21208"/>
                  <a:pt x="44797" y="19695"/>
                </a:cubicBezTo>
                <a:lnTo>
                  <a:pt x="48394" y="2356"/>
                </a:lnTo>
                <a:close/>
                <a:moveTo>
                  <a:pt x="63574" y="83344"/>
                </a:moveTo>
                <a:cubicBezTo>
                  <a:pt x="70664" y="83317"/>
                  <a:pt x="77201" y="79510"/>
                  <a:pt x="80722" y="73357"/>
                </a:cubicBezTo>
                <a:cubicBezTo>
                  <a:pt x="84244" y="67204"/>
                  <a:pt x="84216" y="59640"/>
                  <a:pt x="80648" y="53514"/>
                </a:cubicBezTo>
                <a:cubicBezTo>
                  <a:pt x="77080" y="47387"/>
                  <a:pt x="70515" y="43630"/>
                  <a:pt x="63426" y="43656"/>
                </a:cubicBezTo>
                <a:cubicBezTo>
                  <a:pt x="56336" y="43683"/>
                  <a:pt x="49799" y="47490"/>
                  <a:pt x="46278" y="53643"/>
                </a:cubicBezTo>
                <a:cubicBezTo>
                  <a:pt x="42756" y="59796"/>
                  <a:pt x="42784" y="67360"/>
                  <a:pt x="46352" y="73486"/>
                </a:cubicBezTo>
                <a:cubicBezTo>
                  <a:pt x="49920" y="79613"/>
                  <a:pt x="56485" y="83370"/>
                  <a:pt x="63574" y="83344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7118350" y="4006848"/>
            <a:ext cx="627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Machine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118350" y="4229098"/>
            <a:ext cx="611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เครื่องมือ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83350" y="4610098"/>
            <a:ext cx="5127625" cy="635000"/>
          </a:xfrm>
          <a:custGeom>
            <a:avLst/>
            <a:gdLst/>
            <a:ahLst/>
            <a:cxnLst/>
            <a:rect l="l" t="t" r="r" b="b"/>
            <a:pathLst>
              <a:path w="5127625" h="635000">
                <a:moveTo>
                  <a:pt x="95250" y="0"/>
                </a:moveTo>
                <a:lnTo>
                  <a:pt x="5032375" y="0"/>
                </a:lnTo>
                <a:cubicBezTo>
                  <a:pt x="5084945" y="0"/>
                  <a:pt x="5127625" y="42680"/>
                  <a:pt x="5127625" y="95250"/>
                </a:cubicBezTo>
                <a:lnTo>
                  <a:pt x="5127625" y="539750"/>
                </a:lnTo>
                <a:cubicBezTo>
                  <a:pt x="5127625" y="592320"/>
                  <a:pt x="5084945" y="635000"/>
                  <a:pt x="5032375" y="635000"/>
                </a:cubicBezTo>
                <a:lnTo>
                  <a:pt x="95250" y="635000"/>
                </a:lnTo>
                <a:cubicBezTo>
                  <a:pt x="42680" y="635000"/>
                  <a:pt x="0" y="592320"/>
                  <a:pt x="0" y="539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Shape 49"/>
          <p:cNvSpPr/>
          <p:nvPr/>
        </p:nvSpPr>
        <p:spPr>
          <a:xfrm>
            <a:off x="6610350" y="473709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6745287" y="486409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91629" y="31750"/>
                </a:moveTo>
                <a:lnTo>
                  <a:pt x="83121" y="19844"/>
                </a:lnTo>
                <a:lnTo>
                  <a:pt x="28029" y="19844"/>
                </a:lnTo>
                <a:lnTo>
                  <a:pt x="19521" y="31750"/>
                </a:lnTo>
                <a:lnTo>
                  <a:pt x="91629" y="31750"/>
                </a:lnTo>
                <a:close/>
                <a:moveTo>
                  <a:pt x="0" y="36835"/>
                </a:moveTo>
                <a:cubicBezTo>
                  <a:pt x="0" y="33536"/>
                  <a:pt x="1042" y="30311"/>
                  <a:pt x="2952" y="27608"/>
                </a:cubicBezTo>
                <a:lnTo>
                  <a:pt x="15106" y="10616"/>
                </a:lnTo>
                <a:cubicBezTo>
                  <a:pt x="18083" y="6449"/>
                  <a:pt x="22895" y="3969"/>
                  <a:pt x="28004" y="3969"/>
                </a:cubicBezTo>
                <a:lnTo>
                  <a:pt x="83096" y="3969"/>
                </a:lnTo>
                <a:cubicBezTo>
                  <a:pt x="88230" y="3969"/>
                  <a:pt x="93042" y="6449"/>
                  <a:pt x="96019" y="10616"/>
                </a:cubicBezTo>
                <a:lnTo>
                  <a:pt x="108148" y="27608"/>
                </a:lnTo>
                <a:cubicBezTo>
                  <a:pt x="110083" y="30311"/>
                  <a:pt x="111100" y="33536"/>
                  <a:pt x="111100" y="36835"/>
                </a:cubicBezTo>
                <a:lnTo>
                  <a:pt x="111125" y="103188"/>
                </a:lnTo>
                <a:cubicBezTo>
                  <a:pt x="111125" y="111944"/>
                  <a:pt x="104006" y="119063"/>
                  <a:pt x="95250" y="119063"/>
                </a:cubicBezTo>
                <a:lnTo>
                  <a:pt x="15875" y="119063"/>
                </a:lnTo>
                <a:cubicBezTo>
                  <a:pt x="7119" y="119063"/>
                  <a:pt x="0" y="111944"/>
                  <a:pt x="0" y="103188"/>
                </a:cubicBezTo>
                <a:lnTo>
                  <a:pt x="0" y="36835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7118350" y="4737098"/>
            <a:ext cx="603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Material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118350" y="4959348"/>
            <a:ext cx="587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วัสดุ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483350" y="5340348"/>
            <a:ext cx="5127625" cy="635000"/>
          </a:xfrm>
          <a:custGeom>
            <a:avLst/>
            <a:gdLst/>
            <a:ahLst/>
            <a:cxnLst/>
            <a:rect l="l" t="t" r="r" b="b"/>
            <a:pathLst>
              <a:path w="5127625" h="635000">
                <a:moveTo>
                  <a:pt x="95250" y="0"/>
                </a:moveTo>
                <a:lnTo>
                  <a:pt x="5032375" y="0"/>
                </a:lnTo>
                <a:cubicBezTo>
                  <a:pt x="5084945" y="0"/>
                  <a:pt x="5127625" y="42680"/>
                  <a:pt x="5127625" y="95250"/>
                </a:cubicBezTo>
                <a:lnTo>
                  <a:pt x="5127625" y="539750"/>
                </a:lnTo>
                <a:cubicBezTo>
                  <a:pt x="5127625" y="592320"/>
                  <a:pt x="5084945" y="635000"/>
                  <a:pt x="5032375" y="635000"/>
                </a:cubicBezTo>
                <a:lnTo>
                  <a:pt x="95250" y="635000"/>
                </a:lnTo>
                <a:cubicBezTo>
                  <a:pt x="42680" y="635000"/>
                  <a:pt x="0" y="592320"/>
                  <a:pt x="0" y="539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Shape 54"/>
          <p:cNvSpPr/>
          <p:nvPr/>
        </p:nvSpPr>
        <p:spPr>
          <a:xfrm>
            <a:off x="6610350" y="546734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Shape 55"/>
          <p:cNvSpPr/>
          <p:nvPr/>
        </p:nvSpPr>
        <p:spPr>
          <a:xfrm>
            <a:off x="6729412" y="5594348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51867" y="128042"/>
                </a:moveTo>
                <a:cubicBezTo>
                  <a:pt x="47228" y="132680"/>
                  <a:pt x="39688" y="132680"/>
                  <a:pt x="35024" y="128042"/>
                </a:cubicBezTo>
                <a:lnTo>
                  <a:pt x="6970" y="99988"/>
                </a:lnTo>
                <a:cubicBezTo>
                  <a:pt x="2332" y="95349"/>
                  <a:pt x="2332" y="87809"/>
                  <a:pt x="6970" y="83145"/>
                </a:cubicBezTo>
                <a:lnTo>
                  <a:pt x="11187" y="78929"/>
                </a:lnTo>
                <a:lnTo>
                  <a:pt x="29418" y="97160"/>
                </a:lnTo>
                <a:cubicBezTo>
                  <a:pt x="31750" y="99492"/>
                  <a:pt x="35520" y="99492"/>
                  <a:pt x="37827" y="97160"/>
                </a:cubicBezTo>
                <a:cubicBezTo>
                  <a:pt x="40134" y="94828"/>
                  <a:pt x="40159" y="91058"/>
                  <a:pt x="37827" y="88751"/>
                </a:cubicBezTo>
                <a:lnTo>
                  <a:pt x="19596" y="70520"/>
                </a:lnTo>
                <a:lnTo>
                  <a:pt x="28004" y="62111"/>
                </a:lnTo>
                <a:lnTo>
                  <a:pt x="40630" y="74737"/>
                </a:lnTo>
                <a:cubicBezTo>
                  <a:pt x="42962" y="77068"/>
                  <a:pt x="46732" y="77068"/>
                  <a:pt x="49039" y="74737"/>
                </a:cubicBezTo>
                <a:cubicBezTo>
                  <a:pt x="51346" y="72405"/>
                  <a:pt x="51371" y="68635"/>
                  <a:pt x="49039" y="66328"/>
                </a:cubicBezTo>
                <a:lnTo>
                  <a:pt x="36413" y="53702"/>
                </a:lnTo>
                <a:lnTo>
                  <a:pt x="44822" y="45293"/>
                </a:lnTo>
                <a:lnTo>
                  <a:pt x="63054" y="63525"/>
                </a:lnTo>
                <a:cubicBezTo>
                  <a:pt x="65385" y="65856"/>
                  <a:pt x="69155" y="65856"/>
                  <a:pt x="71462" y="63525"/>
                </a:cubicBezTo>
                <a:cubicBezTo>
                  <a:pt x="73769" y="61193"/>
                  <a:pt x="73794" y="57423"/>
                  <a:pt x="71462" y="55116"/>
                </a:cubicBezTo>
                <a:lnTo>
                  <a:pt x="53231" y="36885"/>
                </a:lnTo>
                <a:lnTo>
                  <a:pt x="61640" y="28476"/>
                </a:lnTo>
                <a:lnTo>
                  <a:pt x="74265" y="41101"/>
                </a:lnTo>
                <a:cubicBezTo>
                  <a:pt x="76597" y="43433"/>
                  <a:pt x="80367" y="43433"/>
                  <a:pt x="82674" y="41101"/>
                </a:cubicBezTo>
                <a:cubicBezTo>
                  <a:pt x="84981" y="38770"/>
                  <a:pt x="85006" y="34999"/>
                  <a:pt x="82674" y="32693"/>
                </a:cubicBezTo>
                <a:lnTo>
                  <a:pt x="70048" y="20067"/>
                </a:lnTo>
                <a:lnTo>
                  <a:pt x="78457" y="11658"/>
                </a:lnTo>
                <a:lnTo>
                  <a:pt x="96689" y="29890"/>
                </a:lnTo>
                <a:cubicBezTo>
                  <a:pt x="99020" y="32221"/>
                  <a:pt x="102791" y="32221"/>
                  <a:pt x="105097" y="29890"/>
                </a:cubicBezTo>
                <a:cubicBezTo>
                  <a:pt x="107404" y="27558"/>
                  <a:pt x="107429" y="23788"/>
                  <a:pt x="105097" y="21481"/>
                </a:cubicBezTo>
                <a:lnTo>
                  <a:pt x="86866" y="3249"/>
                </a:lnTo>
                <a:lnTo>
                  <a:pt x="91083" y="-967"/>
                </a:lnTo>
                <a:cubicBezTo>
                  <a:pt x="95721" y="-5606"/>
                  <a:pt x="103262" y="-5606"/>
                  <a:pt x="107925" y="-967"/>
                </a:cubicBezTo>
                <a:lnTo>
                  <a:pt x="136054" y="27012"/>
                </a:lnTo>
                <a:cubicBezTo>
                  <a:pt x="140692" y="31651"/>
                  <a:pt x="140692" y="39191"/>
                  <a:pt x="136054" y="43855"/>
                </a:cubicBezTo>
                <a:lnTo>
                  <a:pt x="51867" y="128042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7118350" y="5467348"/>
            <a:ext cx="976312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Measurement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118350" y="5689598"/>
            <a:ext cx="960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การวัด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483350" y="6070598"/>
            <a:ext cx="5127625" cy="635000"/>
          </a:xfrm>
          <a:custGeom>
            <a:avLst/>
            <a:gdLst/>
            <a:ahLst/>
            <a:cxnLst/>
            <a:rect l="l" t="t" r="r" b="b"/>
            <a:pathLst>
              <a:path w="5127625" h="635000">
                <a:moveTo>
                  <a:pt x="95250" y="0"/>
                </a:moveTo>
                <a:lnTo>
                  <a:pt x="5032375" y="0"/>
                </a:lnTo>
                <a:cubicBezTo>
                  <a:pt x="5084945" y="0"/>
                  <a:pt x="5127625" y="42680"/>
                  <a:pt x="5127625" y="95250"/>
                </a:cubicBezTo>
                <a:lnTo>
                  <a:pt x="5127625" y="539750"/>
                </a:lnTo>
                <a:cubicBezTo>
                  <a:pt x="5127625" y="592320"/>
                  <a:pt x="5084945" y="635000"/>
                  <a:pt x="5032375" y="635000"/>
                </a:cubicBezTo>
                <a:lnTo>
                  <a:pt x="95250" y="635000"/>
                </a:lnTo>
                <a:cubicBezTo>
                  <a:pt x="42680" y="635000"/>
                  <a:pt x="0" y="592320"/>
                  <a:pt x="0" y="539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Shape 59"/>
          <p:cNvSpPr/>
          <p:nvPr/>
        </p:nvSpPr>
        <p:spPr>
          <a:xfrm>
            <a:off x="6610350" y="619759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Shape 60"/>
          <p:cNvSpPr/>
          <p:nvPr/>
        </p:nvSpPr>
        <p:spPr>
          <a:xfrm>
            <a:off x="6737350" y="632459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16904" y="1662"/>
                </a:moveTo>
                <a:cubicBezTo>
                  <a:pt x="118492" y="149"/>
                  <a:pt x="120799" y="-397"/>
                  <a:pt x="122932" y="298"/>
                </a:cubicBezTo>
                <a:cubicBezTo>
                  <a:pt x="125363" y="1116"/>
                  <a:pt x="127000" y="3398"/>
                  <a:pt x="127000" y="5953"/>
                </a:cubicBezTo>
                <a:lnTo>
                  <a:pt x="127000" y="52313"/>
                </a:lnTo>
                <a:cubicBezTo>
                  <a:pt x="127000" y="84857"/>
                  <a:pt x="100186" y="111125"/>
                  <a:pt x="67766" y="111125"/>
                </a:cubicBezTo>
                <a:cubicBezTo>
                  <a:pt x="48667" y="111125"/>
                  <a:pt x="32196" y="98847"/>
                  <a:pt x="26219" y="81682"/>
                </a:cubicBezTo>
                <a:cubicBezTo>
                  <a:pt x="17438" y="89322"/>
                  <a:pt x="11906" y="100558"/>
                  <a:pt x="11906" y="113109"/>
                </a:cubicBezTo>
                <a:cubicBezTo>
                  <a:pt x="11906" y="116408"/>
                  <a:pt x="9252" y="119063"/>
                  <a:pt x="5953" y="119063"/>
                </a:cubicBezTo>
                <a:cubicBezTo>
                  <a:pt x="2654" y="119063"/>
                  <a:pt x="0" y="116408"/>
                  <a:pt x="0" y="113109"/>
                </a:cubicBezTo>
                <a:cubicBezTo>
                  <a:pt x="0" y="94531"/>
                  <a:pt x="9475" y="78160"/>
                  <a:pt x="23837" y="68535"/>
                </a:cubicBezTo>
                <a:cubicBezTo>
                  <a:pt x="32593" y="62681"/>
                  <a:pt x="43036" y="59531"/>
                  <a:pt x="53578" y="59531"/>
                </a:cubicBezTo>
                <a:lnTo>
                  <a:pt x="73422" y="59531"/>
                </a:lnTo>
                <a:cubicBezTo>
                  <a:pt x="76721" y="59531"/>
                  <a:pt x="79375" y="56877"/>
                  <a:pt x="79375" y="53578"/>
                </a:cubicBezTo>
                <a:cubicBezTo>
                  <a:pt x="79375" y="50279"/>
                  <a:pt x="76721" y="47625"/>
                  <a:pt x="73422" y="47625"/>
                </a:cubicBezTo>
                <a:lnTo>
                  <a:pt x="53578" y="47625"/>
                </a:lnTo>
                <a:cubicBezTo>
                  <a:pt x="43731" y="47625"/>
                  <a:pt x="34404" y="49808"/>
                  <a:pt x="26045" y="53702"/>
                </a:cubicBezTo>
                <a:cubicBezTo>
                  <a:pt x="31824" y="36339"/>
                  <a:pt x="48171" y="23812"/>
                  <a:pt x="67469" y="23812"/>
                </a:cubicBezTo>
                <a:cubicBezTo>
                  <a:pt x="83939" y="23812"/>
                  <a:pt x="96193" y="18331"/>
                  <a:pt x="104353" y="12898"/>
                </a:cubicBezTo>
                <a:cubicBezTo>
                  <a:pt x="109116" y="9723"/>
                  <a:pt x="113159" y="5928"/>
                  <a:pt x="116929" y="1662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Text 61"/>
          <p:cNvSpPr/>
          <p:nvPr/>
        </p:nvSpPr>
        <p:spPr>
          <a:xfrm>
            <a:off x="7118350" y="6197598"/>
            <a:ext cx="1031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Mother Nature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7118350" y="6419848"/>
            <a:ext cx="1016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สภาพแวดล้อม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317500" y="7127880"/>
            <a:ext cx="11557000" cy="6350"/>
          </a:xfrm>
          <a:custGeom>
            <a:avLst/>
            <a:gdLst/>
            <a:ahLst/>
            <a:cxnLst/>
            <a:rect l="l" t="t" r="r" b="b"/>
            <a:pathLst>
              <a:path w="11557000" h="6350">
                <a:moveTo>
                  <a:pt x="0" y="0"/>
                </a:moveTo>
                <a:lnTo>
                  <a:pt x="11557000" y="0"/>
                </a:lnTo>
                <a:lnTo>
                  <a:pt x="115570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6" name="Shape 64"/>
          <p:cNvSpPr/>
          <p:nvPr/>
        </p:nvSpPr>
        <p:spPr>
          <a:xfrm>
            <a:off x="349250" y="7289803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72653" y="95250"/>
                </a:moveTo>
                <a:cubicBezTo>
                  <a:pt x="74464" y="89719"/>
                  <a:pt x="78085" y="84708"/>
                  <a:pt x="82178" y="80392"/>
                </a:cubicBezTo>
                <a:cubicBezTo>
                  <a:pt x="90289" y="71859"/>
                  <a:pt x="95250" y="60325"/>
                  <a:pt x="95250" y="47625"/>
                </a:cubicBezTo>
                <a:cubicBezTo>
                  <a:pt x="95250" y="21332"/>
                  <a:pt x="73918" y="0"/>
                  <a:pt x="47625" y="0"/>
                </a:cubicBezTo>
                <a:cubicBezTo>
                  <a:pt x="21332" y="0"/>
                  <a:pt x="0" y="21332"/>
                  <a:pt x="0" y="47625"/>
                </a:cubicBezTo>
                <a:cubicBezTo>
                  <a:pt x="0" y="60325"/>
                  <a:pt x="4961" y="71859"/>
                  <a:pt x="13072" y="80392"/>
                </a:cubicBezTo>
                <a:cubicBezTo>
                  <a:pt x="17165" y="84708"/>
                  <a:pt x="20811" y="89719"/>
                  <a:pt x="22597" y="95250"/>
                </a:cubicBezTo>
                <a:lnTo>
                  <a:pt x="72628" y="95250"/>
                </a:lnTo>
                <a:close/>
                <a:moveTo>
                  <a:pt x="71438" y="107156"/>
                </a:moveTo>
                <a:lnTo>
                  <a:pt x="23812" y="107156"/>
                </a:lnTo>
                <a:lnTo>
                  <a:pt x="23812" y="111125"/>
                </a:lnTo>
                <a:cubicBezTo>
                  <a:pt x="23812" y="122089"/>
                  <a:pt x="32693" y="130969"/>
                  <a:pt x="43656" y="130969"/>
                </a:cubicBezTo>
                <a:lnTo>
                  <a:pt x="51594" y="130969"/>
                </a:lnTo>
                <a:cubicBezTo>
                  <a:pt x="62557" y="130969"/>
                  <a:pt x="71438" y="122089"/>
                  <a:pt x="71438" y="111125"/>
                </a:cubicBezTo>
                <a:lnTo>
                  <a:pt x="71438" y="107156"/>
                </a:lnTo>
                <a:close/>
                <a:moveTo>
                  <a:pt x="45641" y="27781"/>
                </a:moveTo>
                <a:cubicBezTo>
                  <a:pt x="35768" y="27781"/>
                  <a:pt x="27781" y="35768"/>
                  <a:pt x="27781" y="45641"/>
                </a:cubicBezTo>
                <a:cubicBezTo>
                  <a:pt x="27781" y="48940"/>
                  <a:pt x="25127" y="51594"/>
                  <a:pt x="21828" y="51594"/>
                </a:cubicBezTo>
                <a:cubicBezTo>
                  <a:pt x="18529" y="51594"/>
                  <a:pt x="15875" y="48940"/>
                  <a:pt x="15875" y="45641"/>
                </a:cubicBezTo>
                <a:cubicBezTo>
                  <a:pt x="15875" y="29195"/>
                  <a:pt x="29195" y="15875"/>
                  <a:pt x="45641" y="15875"/>
                </a:cubicBezTo>
                <a:cubicBezTo>
                  <a:pt x="48940" y="15875"/>
                  <a:pt x="51594" y="18529"/>
                  <a:pt x="51594" y="21828"/>
                </a:cubicBezTo>
                <a:cubicBezTo>
                  <a:pt x="51594" y="25127"/>
                  <a:pt x="48940" y="27781"/>
                  <a:pt x="45641" y="27781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7" name="Text 65"/>
          <p:cNvSpPr/>
          <p:nvPr/>
        </p:nvSpPr>
        <p:spPr>
          <a:xfrm>
            <a:off x="515938" y="7258053"/>
            <a:ext cx="11422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คำแนะนำ:</a:t>
            </a: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สามารถปรับหมวดหมู่ให้เหมาะกับบริบทของหน่วยงานได้ เช่น เพิ่ม Technology, Communication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Fishbone Diagram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ขั้นตอนการสร้าง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10477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 ขั้นตอนสร้าง Fishbone Diagram อย่างเป็นระบบ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0675" y="1463675"/>
            <a:ext cx="5673725" cy="4594225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14350" y="165734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46906" y="1768473"/>
            <a:ext cx="3651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81100" y="1657348"/>
            <a:ext cx="12938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กำหนด Effect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81100" y="1974755"/>
            <a:ext cx="1270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เขียนปัญหาที่ชัดเจน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4350" y="2324005"/>
            <a:ext cx="5286375" cy="354012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96913" y="251450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91381" y="2482755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เขียนปัญหาที่หัวปลา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96913" y="280025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91381" y="2768505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กำหนดขอบเขตชัดเจน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96913" y="308600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91381" y="3054255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ได้รับความเห็นชอบทีม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0675" y="6219827"/>
            <a:ext cx="5673725" cy="4594225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14350" y="64135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626765" y="6524625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81100" y="6413500"/>
            <a:ext cx="11588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วางหมวดหมู่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81100" y="6730899"/>
            <a:ext cx="1135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 framework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14350" y="7080149"/>
            <a:ext cx="5286375" cy="354012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96913" y="7270649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91381" y="7238899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 4Ps หรือ 6Ms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96913" y="7556399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91381" y="7524649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วางเป็นกระดูกซี่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96913" y="7842149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891381" y="7810399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ครอบคลุมทุกมิติ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94425" y="1463675"/>
            <a:ext cx="5673725" cy="4594225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388100" y="165734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497439" y="1768473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054850" y="1657348"/>
            <a:ext cx="16668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Brainstorm สาเหตุ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54850" y="1974755"/>
            <a:ext cx="1643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รวบรวมทุกความคิด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88100" y="2324005"/>
            <a:ext cx="5286375" cy="354012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570662" y="251450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765131" y="2482755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ระดมความคิดทีม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570662" y="280025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765131" y="2768505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ใส่สาเหตุในแต่ละหมวด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570662" y="308600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765131" y="3054255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ไม่ตัดสินใจเร็ว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94425" y="6219827"/>
            <a:ext cx="5673725" cy="4594225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388100" y="64135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497638" y="6524625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054850" y="6413500"/>
            <a:ext cx="200818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แตกย่อยและตรวจสอบ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054850" y="6730899"/>
            <a:ext cx="1984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ลงรายละเอียด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88100" y="7080149"/>
            <a:ext cx="5286375" cy="354012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6570662" y="7270649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6765131" y="7238899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แตกสาเหตุย่อยลึกลงไป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570662" y="7556399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765131" y="7524649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ตรวจสอบความสัมพันธ์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570662" y="7842149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765131" y="7810399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ลบสาเหตุที่ไม่เกี่ยวข้อง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17500" y="6219827"/>
            <a:ext cx="11557000" cy="6350"/>
          </a:xfrm>
          <a:custGeom>
            <a:avLst/>
            <a:gdLst/>
            <a:ahLst/>
            <a:cxnLst/>
            <a:rect l="l" t="t" r="r" b="b"/>
            <a:pathLst>
              <a:path w="11557000" h="6350">
                <a:moveTo>
                  <a:pt x="0" y="0"/>
                </a:moveTo>
                <a:lnTo>
                  <a:pt x="11557000" y="0"/>
                </a:lnTo>
                <a:lnTo>
                  <a:pt x="115570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317500" y="6381750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79375" y="3969"/>
                </a:moveTo>
                <a:cubicBezTo>
                  <a:pt x="93613" y="3969"/>
                  <a:pt x="105172" y="15528"/>
                  <a:pt x="105172" y="29766"/>
                </a:cubicBezTo>
                <a:cubicBezTo>
                  <a:pt x="105172" y="44003"/>
                  <a:pt x="93613" y="55563"/>
                  <a:pt x="79375" y="55563"/>
                </a:cubicBezTo>
                <a:cubicBezTo>
                  <a:pt x="65137" y="55563"/>
                  <a:pt x="53578" y="44003"/>
                  <a:pt x="53578" y="29766"/>
                </a:cubicBezTo>
                <a:cubicBezTo>
                  <a:pt x="53578" y="15528"/>
                  <a:pt x="65137" y="3969"/>
                  <a:pt x="79375" y="3969"/>
                </a:cubicBezTo>
                <a:close/>
                <a:moveTo>
                  <a:pt x="23812" y="21828"/>
                </a:moveTo>
                <a:cubicBezTo>
                  <a:pt x="33669" y="21828"/>
                  <a:pt x="41672" y="29831"/>
                  <a:pt x="41672" y="39688"/>
                </a:cubicBezTo>
                <a:cubicBezTo>
                  <a:pt x="41672" y="49544"/>
                  <a:pt x="33669" y="57547"/>
                  <a:pt x="23812" y="57547"/>
                </a:cubicBezTo>
                <a:cubicBezTo>
                  <a:pt x="13956" y="57547"/>
                  <a:pt x="5953" y="49544"/>
                  <a:pt x="5953" y="39688"/>
                </a:cubicBezTo>
                <a:cubicBezTo>
                  <a:pt x="5953" y="29831"/>
                  <a:pt x="13956" y="21828"/>
                  <a:pt x="23812" y="21828"/>
                </a:cubicBezTo>
                <a:close/>
                <a:moveTo>
                  <a:pt x="0" y="103188"/>
                </a:moveTo>
                <a:cubicBezTo>
                  <a:pt x="0" y="85651"/>
                  <a:pt x="14213" y="71438"/>
                  <a:pt x="31750" y="71438"/>
                </a:cubicBezTo>
                <a:cubicBezTo>
                  <a:pt x="34925" y="71438"/>
                  <a:pt x="38001" y="71909"/>
                  <a:pt x="40903" y="72777"/>
                </a:cubicBezTo>
                <a:cubicBezTo>
                  <a:pt x="32742" y="81905"/>
                  <a:pt x="27781" y="93960"/>
                  <a:pt x="27781" y="107156"/>
                </a:cubicBezTo>
                <a:lnTo>
                  <a:pt x="27781" y="111125"/>
                </a:lnTo>
                <a:cubicBezTo>
                  <a:pt x="27781" y="113953"/>
                  <a:pt x="28377" y="116632"/>
                  <a:pt x="29443" y="119063"/>
                </a:cubicBezTo>
                <a:lnTo>
                  <a:pt x="7938" y="119063"/>
                </a:lnTo>
                <a:cubicBezTo>
                  <a:pt x="3547" y="119063"/>
                  <a:pt x="0" y="115515"/>
                  <a:pt x="0" y="111125"/>
                </a:cubicBezTo>
                <a:lnTo>
                  <a:pt x="0" y="103188"/>
                </a:lnTo>
                <a:close/>
                <a:moveTo>
                  <a:pt x="129307" y="119063"/>
                </a:moveTo>
                <a:cubicBezTo>
                  <a:pt x="130373" y="116632"/>
                  <a:pt x="130969" y="113953"/>
                  <a:pt x="130969" y="111125"/>
                </a:cubicBezTo>
                <a:lnTo>
                  <a:pt x="130969" y="107156"/>
                </a:lnTo>
                <a:cubicBezTo>
                  <a:pt x="130969" y="93960"/>
                  <a:pt x="126008" y="81905"/>
                  <a:pt x="117847" y="72777"/>
                </a:cubicBezTo>
                <a:cubicBezTo>
                  <a:pt x="120749" y="71909"/>
                  <a:pt x="123825" y="71438"/>
                  <a:pt x="127000" y="71438"/>
                </a:cubicBezTo>
                <a:cubicBezTo>
                  <a:pt x="144537" y="71438"/>
                  <a:pt x="158750" y="85651"/>
                  <a:pt x="158750" y="103188"/>
                </a:cubicBezTo>
                <a:lnTo>
                  <a:pt x="158750" y="111125"/>
                </a:lnTo>
                <a:cubicBezTo>
                  <a:pt x="158750" y="115515"/>
                  <a:pt x="155203" y="119063"/>
                  <a:pt x="150813" y="119063"/>
                </a:cubicBezTo>
                <a:lnTo>
                  <a:pt x="129307" y="119063"/>
                </a:lnTo>
                <a:close/>
                <a:moveTo>
                  <a:pt x="117078" y="39688"/>
                </a:moveTo>
                <a:cubicBezTo>
                  <a:pt x="117078" y="29831"/>
                  <a:pt x="125081" y="21828"/>
                  <a:pt x="134938" y="21828"/>
                </a:cubicBezTo>
                <a:cubicBezTo>
                  <a:pt x="144794" y="21828"/>
                  <a:pt x="152797" y="29831"/>
                  <a:pt x="152797" y="39687"/>
                </a:cubicBezTo>
                <a:cubicBezTo>
                  <a:pt x="152797" y="49544"/>
                  <a:pt x="144794" y="57547"/>
                  <a:pt x="134938" y="57547"/>
                </a:cubicBezTo>
                <a:cubicBezTo>
                  <a:pt x="125081" y="57547"/>
                  <a:pt x="117078" y="49544"/>
                  <a:pt x="117078" y="39688"/>
                </a:cubicBezTo>
                <a:close/>
                <a:moveTo>
                  <a:pt x="39688" y="107156"/>
                </a:moveTo>
                <a:cubicBezTo>
                  <a:pt x="39688" y="85229"/>
                  <a:pt x="57448" y="67469"/>
                  <a:pt x="79375" y="67469"/>
                </a:cubicBezTo>
                <a:cubicBezTo>
                  <a:pt x="101302" y="67469"/>
                  <a:pt x="119063" y="85229"/>
                  <a:pt x="119063" y="107156"/>
                </a:cubicBezTo>
                <a:lnTo>
                  <a:pt x="119063" y="111125"/>
                </a:lnTo>
                <a:cubicBezTo>
                  <a:pt x="119063" y="115515"/>
                  <a:pt x="115515" y="119063"/>
                  <a:pt x="111125" y="119063"/>
                </a:cubicBezTo>
                <a:lnTo>
                  <a:pt x="47625" y="119063"/>
                </a:lnTo>
                <a:cubicBezTo>
                  <a:pt x="43235" y="119063"/>
                  <a:pt x="39688" y="115515"/>
                  <a:pt x="39688" y="111125"/>
                </a:cubicBezTo>
                <a:lnTo>
                  <a:pt x="39688" y="107156"/>
                </a:ln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515938" y="6350000"/>
            <a:ext cx="11422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เคล็ดลับ:</a:t>
            </a: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ใช้ Post-it หรือเครื่องมือออนไลน์ (Miro, Mural) เพื่อให้ทีมร่วมกันได้ง่าย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716" y="375716"/>
            <a:ext cx="11506317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b="1" kern="0" spc="10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Fishbone Example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5716" y="676290"/>
            <a:ext cx="11665997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การควบคุมเบาหวานไม่ดี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5716" y="1239864"/>
            <a:ext cx="11534496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9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 4Ps Framework วิเคราะห์ปัญหา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9474" y="1732053"/>
            <a:ext cx="11429296" cy="4553684"/>
          </a:xfrm>
          <a:custGeom>
            <a:avLst/>
            <a:gdLst/>
            <a:ahLst/>
            <a:cxnLst/>
            <a:rect l="l" t="t" r="r" b="b"/>
            <a:pathLst>
              <a:path w="11429296" h="4553684">
                <a:moveTo>
                  <a:pt x="225407" y="0"/>
                </a:moveTo>
                <a:lnTo>
                  <a:pt x="11203888" y="0"/>
                </a:lnTo>
                <a:cubicBezTo>
                  <a:pt x="11328377" y="0"/>
                  <a:pt x="11429296" y="100918"/>
                  <a:pt x="11429296" y="225407"/>
                </a:cubicBezTo>
                <a:lnTo>
                  <a:pt x="11429296" y="4328276"/>
                </a:lnTo>
                <a:cubicBezTo>
                  <a:pt x="11429296" y="4452766"/>
                  <a:pt x="11328377" y="4553684"/>
                  <a:pt x="11203888" y="4553684"/>
                </a:cubicBezTo>
                <a:lnTo>
                  <a:pt x="225407" y="4553684"/>
                </a:lnTo>
                <a:cubicBezTo>
                  <a:pt x="100918" y="4553684"/>
                  <a:pt x="0" y="4452766"/>
                  <a:pt x="0" y="4328276"/>
                </a:cubicBezTo>
                <a:lnTo>
                  <a:pt x="0" y="225407"/>
                </a:lnTo>
                <a:cubicBezTo>
                  <a:pt x="0" y="100918"/>
                  <a:pt x="100918" y="0"/>
                  <a:pt x="225407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25430" dist="37572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83804" y="2036382"/>
            <a:ext cx="10820635" cy="676290"/>
          </a:xfrm>
          <a:custGeom>
            <a:avLst/>
            <a:gdLst/>
            <a:ahLst/>
            <a:cxnLst/>
            <a:rect l="l" t="t" r="r" b="b"/>
            <a:pathLst>
              <a:path w="10820635" h="676290">
                <a:moveTo>
                  <a:pt x="150285" y="0"/>
                </a:moveTo>
                <a:lnTo>
                  <a:pt x="10670350" y="0"/>
                </a:lnTo>
                <a:cubicBezTo>
                  <a:pt x="10753350" y="0"/>
                  <a:pt x="10820635" y="67285"/>
                  <a:pt x="10820635" y="150285"/>
                </a:cubicBezTo>
                <a:lnTo>
                  <a:pt x="10820635" y="526005"/>
                </a:lnTo>
                <a:cubicBezTo>
                  <a:pt x="10820635" y="609005"/>
                  <a:pt x="10753350" y="676290"/>
                  <a:pt x="10670350" y="676290"/>
                </a:cubicBezTo>
                <a:lnTo>
                  <a:pt x="150285" y="676290"/>
                </a:lnTo>
                <a:cubicBezTo>
                  <a:pt x="67285" y="676290"/>
                  <a:pt x="0" y="609005"/>
                  <a:pt x="0" y="526005"/>
                </a:cubicBezTo>
                <a:lnTo>
                  <a:pt x="0" y="150285"/>
                </a:lnTo>
                <a:cubicBezTo>
                  <a:pt x="0" y="67340"/>
                  <a:pt x="67340" y="0"/>
                  <a:pt x="150285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3604413" y="2261701"/>
            <a:ext cx="225430" cy="225430"/>
          </a:xfrm>
          <a:custGeom>
            <a:avLst/>
            <a:gdLst/>
            <a:ahLst/>
            <a:cxnLst/>
            <a:rect l="l" t="t" r="r" b="b"/>
            <a:pathLst>
              <a:path w="225430" h="225430">
                <a:moveTo>
                  <a:pt x="112715" y="0"/>
                </a:moveTo>
                <a:cubicBezTo>
                  <a:pt x="119187" y="0"/>
                  <a:pt x="125131" y="3566"/>
                  <a:pt x="128213" y="9246"/>
                </a:cubicBezTo>
                <a:lnTo>
                  <a:pt x="223316" y="185363"/>
                </a:lnTo>
                <a:cubicBezTo>
                  <a:pt x="226266" y="190823"/>
                  <a:pt x="226134" y="197427"/>
                  <a:pt x="222964" y="202755"/>
                </a:cubicBezTo>
                <a:cubicBezTo>
                  <a:pt x="219794" y="208082"/>
                  <a:pt x="214026" y="211341"/>
                  <a:pt x="207818" y="211341"/>
                </a:cubicBezTo>
                <a:lnTo>
                  <a:pt x="17612" y="211341"/>
                </a:lnTo>
                <a:cubicBezTo>
                  <a:pt x="11404" y="211341"/>
                  <a:pt x="5680" y="208082"/>
                  <a:pt x="2466" y="202755"/>
                </a:cubicBezTo>
                <a:cubicBezTo>
                  <a:pt x="-748" y="197427"/>
                  <a:pt x="-837" y="190823"/>
                  <a:pt x="2113" y="185363"/>
                </a:cubicBezTo>
                <a:lnTo>
                  <a:pt x="97217" y="9246"/>
                </a:lnTo>
                <a:cubicBezTo>
                  <a:pt x="100299" y="3566"/>
                  <a:pt x="106243" y="0"/>
                  <a:pt x="112715" y="0"/>
                </a:cubicBezTo>
                <a:close/>
                <a:moveTo>
                  <a:pt x="112715" y="73969"/>
                </a:moveTo>
                <a:cubicBezTo>
                  <a:pt x="106859" y="73969"/>
                  <a:pt x="102148" y="78680"/>
                  <a:pt x="102148" y="84536"/>
                </a:cubicBezTo>
                <a:lnTo>
                  <a:pt x="102148" y="133849"/>
                </a:lnTo>
                <a:cubicBezTo>
                  <a:pt x="102148" y="139705"/>
                  <a:pt x="106859" y="144416"/>
                  <a:pt x="112715" y="144416"/>
                </a:cubicBezTo>
                <a:cubicBezTo>
                  <a:pt x="118571" y="144416"/>
                  <a:pt x="123282" y="139705"/>
                  <a:pt x="123282" y="133849"/>
                </a:cubicBezTo>
                <a:lnTo>
                  <a:pt x="123282" y="84536"/>
                </a:lnTo>
                <a:cubicBezTo>
                  <a:pt x="123282" y="78680"/>
                  <a:pt x="118571" y="73969"/>
                  <a:pt x="112715" y="73969"/>
                </a:cubicBezTo>
                <a:close/>
                <a:moveTo>
                  <a:pt x="124471" y="169072"/>
                </a:moveTo>
                <a:cubicBezTo>
                  <a:pt x="124738" y="164709"/>
                  <a:pt x="122562" y="160557"/>
                  <a:pt x="118821" y="158295"/>
                </a:cubicBezTo>
                <a:cubicBezTo>
                  <a:pt x="115081" y="156032"/>
                  <a:pt x="110393" y="156032"/>
                  <a:pt x="106653" y="158295"/>
                </a:cubicBezTo>
                <a:cubicBezTo>
                  <a:pt x="102912" y="160557"/>
                  <a:pt x="100736" y="164709"/>
                  <a:pt x="101003" y="169072"/>
                </a:cubicBezTo>
                <a:cubicBezTo>
                  <a:pt x="100736" y="173436"/>
                  <a:pt x="102912" y="177588"/>
                  <a:pt x="106653" y="179850"/>
                </a:cubicBezTo>
                <a:cubicBezTo>
                  <a:pt x="110393" y="182113"/>
                  <a:pt x="115081" y="182113"/>
                  <a:pt x="118821" y="179850"/>
                </a:cubicBezTo>
                <a:cubicBezTo>
                  <a:pt x="122562" y="177588"/>
                  <a:pt x="124738" y="173436"/>
                  <a:pt x="124471" y="169072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4008308" y="2224240"/>
            <a:ext cx="4715242" cy="3005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Effect: การควบคุมเบาหวานไม่ดี (HbA1c &gt; 7%)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83804" y="2956777"/>
            <a:ext cx="2564265" cy="3024518"/>
          </a:xfrm>
          <a:custGeom>
            <a:avLst/>
            <a:gdLst/>
            <a:ahLst/>
            <a:cxnLst/>
            <a:rect l="l" t="t" r="r" b="b"/>
            <a:pathLst>
              <a:path w="2564265" h="3024518">
                <a:moveTo>
                  <a:pt x="37572" y="0"/>
                </a:moveTo>
                <a:lnTo>
                  <a:pt x="2526693" y="0"/>
                </a:lnTo>
                <a:cubicBezTo>
                  <a:pt x="2547444" y="0"/>
                  <a:pt x="2564265" y="16821"/>
                  <a:pt x="2564265" y="37572"/>
                </a:cubicBezTo>
                <a:lnTo>
                  <a:pt x="2564265" y="2874226"/>
                </a:lnTo>
                <a:cubicBezTo>
                  <a:pt x="2564265" y="2957230"/>
                  <a:pt x="2496977" y="3024518"/>
                  <a:pt x="2413973" y="3024518"/>
                </a:cubicBezTo>
                <a:lnTo>
                  <a:pt x="150292" y="3024518"/>
                </a:lnTo>
                <a:cubicBezTo>
                  <a:pt x="67288" y="3024518"/>
                  <a:pt x="0" y="2957230"/>
                  <a:pt x="0" y="2874226"/>
                </a:cubicBez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683804" y="2956777"/>
            <a:ext cx="2564265" cy="37572"/>
          </a:xfrm>
          <a:custGeom>
            <a:avLst/>
            <a:gdLst/>
            <a:ahLst/>
            <a:cxnLst/>
            <a:rect l="l" t="t" r="r" b="b"/>
            <a:pathLst>
              <a:path w="2564265" h="37572">
                <a:moveTo>
                  <a:pt x="37572" y="0"/>
                </a:moveTo>
                <a:lnTo>
                  <a:pt x="2526693" y="0"/>
                </a:lnTo>
                <a:cubicBezTo>
                  <a:pt x="2547444" y="0"/>
                  <a:pt x="2564265" y="16821"/>
                  <a:pt x="2564265" y="37572"/>
                </a:cubicBezTo>
                <a:lnTo>
                  <a:pt x="2564265" y="37572"/>
                </a:lnTo>
                <a:lnTo>
                  <a:pt x="0" y="37572"/>
                </a:ln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871662" y="3163421"/>
            <a:ext cx="450860" cy="450860"/>
          </a:xfrm>
          <a:custGeom>
            <a:avLst/>
            <a:gdLst/>
            <a:ahLst/>
            <a:cxnLst/>
            <a:rect l="l" t="t" r="r" b="b"/>
            <a:pathLst>
              <a:path w="450860" h="450860">
                <a:moveTo>
                  <a:pt x="112715" y="0"/>
                </a:moveTo>
                <a:lnTo>
                  <a:pt x="338145" y="0"/>
                </a:lnTo>
                <a:cubicBezTo>
                  <a:pt x="400354" y="0"/>
                  <a:pt x="450860" y="50506"/>
                  <a:pt x="450860" y="112715"/>
                </a:cubicBezTo>
                <a:lnTo>
                  <a:pt x="450860" y="338145"/>
                </a:lnTo>
                <a:cubicBezTo>
                  <a:pt x="450860" y="400354"/>
                  <a:pt x="400354" y="450860"/>
                  <a:pt x="338145" y="450860"/>
                </a:cubicBezTo>
                <a:lnTo>
                  <a:pt x="112715" y="450860"/>
                </a:lnTo>
                <a:cubicBezTo>
                  <a:pt x="50506" y="450860"/>
                  <a:pt x="0" y="400354"/>
                  <a:pt x="0" y="338145"/>
                </a:cubicBezTo>
                <a:lnTo>
                  <a:pt x="0" y="112715"/>
                </a:lnTo>
                <a:cubicBezTo>
                  <a:pt x="0" y="50506"/>
                  <a:pt x="50506" y="0"/>
                  <a:pt x="112715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1014904" y="3294922"/>
            <a:ext cx="164376" cy="187858"/>
          </a:xfrm>
          <a:custGeom>
            <a:avLst/>
            <a:gdLst/>
            <a:ahLst/>
            <a:cxnLst/>
            <a:rect l="l" t="t" r="r" b="b"/>
            <a:pathLst>
              <a:path w="164376" h="187858">
                <a:moveTo>
                  <a:pt x="82188" y="90994"/>
                </a:moveTo>
                <a:cubicBezTo>
                  <a:pt x="106488" y="90994"/>
                  <a:pt x="126217" y="71265"/>
                  <a:pt x="126217" y="46965"/>
                </a:cubicBezTo>
                <a:cubicBezTo>
                  <a:pt x="126217" y="22664"/>
                  <a:pt x="106488" y="2935"/>
                  <a:pt x="82188" y="2935"/>
                </a:cubicBezTo>
                <a:cubicBezTo>
                  <a:pt x="57888" y="2935"/>
                  <a:pt x="38159" y="22664"/>
                  <a:pt x="38159" y="46965"/>
                </a:cubicBezTo>
                <a:cubicBezTo>
                  <a:pt x="38159" y="71265"/>
                  <a:pt x="57888" y="90994"/>
                  <a:pt x="82188" y="90994"/>
                </a:cubicBezTo>
                <a:close/>
                <a:moveTo>
                  <a:pt x="71291" y="111541"/>
                </a:moveTo>
                <a:cubicBezTo>
                  <a:pt x="35150" y="111541"/>
                  <a:pt x="5871" y="140820"/>
                  <a:pt x="5871" y="176961"/>
                </a:cubicBezTo>
                <a:cubicBezTo>
                  <a:pt x="5871" y="182978"/>
                  <a:pt x="10750" y="187858"/>
                  <a:pt x="16768" y="187858"/>
                </a:cubicBezTo>
                <a:lnTo>
                  <a:pt x="147608" y="187858"/>
                </a:lnTo>
                <a:cubicBezTo>
                  <a:pt x="153625" y="187858"/>
                  <a:pt x="158505" y="182978"/>
                  <a:pt x="158505" y="176961"/>
                </a:cubicBezTo>
                <a:cubicBezTo>
                  <a:pt x="158505" y="140820"/>
                  <a:pt x="129226" y="111541"/>
                  <a:pt x="93085" y="111541"/>
                </a:cubicBezTo>
                <a:lnTo>
                  <a:pt x="71291" y="111541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435237" y="3257350"/>
            <a:ext cx="685683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People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71662" y="3764567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84377" y="3877282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ขาดความรู้ผู้ป่วย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71662" y="4290570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984377" y="4403285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บุคลากรไม่เพียงพอ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71662" y="4816573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84377" y="4929288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ไม่มีเภสัชกร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71662" y="5342577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984377" y="5455291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ขาดนักโภชนาการ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436279" y="2956777"/>
            <a:ext cx="2564265" cy="3024518"/>
          </a:xfrm>
          <a:custGeom>
            <a:avLst/>
            <a:gdLst/>
            <a:ahLst/>
            <a:cxnLst/>
            <a:rect l="l" t="t" r="r" b="b"/>
            <a:pathLst>
              <a:path w="2564265" h="3024518">
                <a:moveTo>
                  <a:pt x="37572" y="0"/>
                </a:moveTo>
                <a:lnTo>
                  <a:pt x="2526693" y="0"/>
                </a:lnTo>
                <a:cubicBezTo>
                  <a:pt x="2547444" y="0"/>
                  <a:pt x="2564265" y="16821"/>
                  <a:pt x="2564265" y="37572"/>
                </a:cubicBezTo>
                <a:lnTo>
                  <a:pt x="2564265" y="2874226"/>
                </a:lnTo>
                <a:cubicBezTo>
                  <a:pt x="2564265" y="2957230"/>
                  <a:pt x="2496977" y="3024518"/>
                  <a:pt x="2413973" y="3024518"/>
                </a:cubicBezTo>
                <a:lnTo>
                  <a:pt x="150292" y="3024518"/>
                </a:lnTo>
                <a:cubicBezTo>
                  <a:pt x="67288" y="3024518"/>
                  <a:pt x="0" y="2957230"/>
                  <a:pt x="0" y="2874226"/>
                </a:cubicBez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3436279" y="2956777"/>
            <a:ext cx="2564265" cy="37572"/>
          </a:xfrm>
          <a:custGeom>
            <a:avLst/>
            <a:gdLst/>
            <a:ahLst/>
            <a:cxnLst/>
            <a:rect l="l" t="t" r="r" b="b"/>
            <a:pathLst>
              <a:path w="2564265" h="37572">
                <a:moveTo>
                  <a:pt x="37572" y="0"/>
                </a:moveTo>
                <a:lnTo>
                  <a:pt x="2526693" y="0"/>
                </a:lnTo>
                <a:cubicBezTo>
                  <a:pt x="2547444" y="0"/>
                  <a:pt x="2564265" y="16821"/>
                  <a:pt x="2564265" y="37572"/>
                </a:cubicBezTo>
                <a:lnTo>
                  <a:pt x="2564265" y="37572"/>
                </a:lnTo>
                <a:lnTo>
                  <a:pt x="0" y="37572"/>
                </a:ln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3624138" y="3163421"/>
            <a:ext cx="450860" cy="450860"/>
          </a:xfrm>
          <a:custGeom>
            <a:avLst/>
            <a:gdLst/>
            <a:ahLst/>
            <a:cxnLst/>
            <a:rect l="l" t="t" r="r" b="b"/>
            <a:pathLst>
              <a:path w="450860" h="450860">
                <a:moveTo>
                  <a:pt x="112715" y="0"/>
                </a:moveTo>
                <a:lnTo>
                  <a:pt x="338145" y="0"/>
                </a:lnTo>
                <a:cubicBezTo>
                  <a:pt x="400354" y="0"/>
                  <a:pt x="450860" y="50506"/>
                  <a:pt x="450860" y="112715"/>
                </a:cubicBezTo>
                <a:lnTo>
                  <a:pt x="450860" y="338145"/>
                </a:lnTo>
                <a:cubicBezTo>
                  <a:pt x="450860" y="400354"/>
                  <a:pt x="400354" y="450860"/>
                  <a:pt x="338145" y="450860"/>
                </a:cubicBezTo>
                <a:lnTo>
                  <a:pt x="112715" y="450860"/>
                </a:lnTo>
                <a:cubicBezTo>
                  <a:pt x="50506" y="450860"/>
                  <a:pt x="0" y="400354"/>
                  <a:pt x="0" y="338145"/>
                </a:cubicBezTo>
                <a:lnTo>
                  <a:pt x="0" y="112715"/>
                </a:lnTo>
                <a:cubicBezTo>
                  <a:pt x="0" y="50506"/>
                  <a:pt x="50506" y="0"/>
                  <a:pt x="112715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3732156" y="3294922"/>
            <a:ext cx="234823" cy="187858"/>
          </a:xfrm>
          <a:custGeom>
            <a:avLst/>
            <a:gdLst/>
            <a:ahLst/>
            <a:cxnLst/>
            <a:rect l="l" t="t" r="r" b="b"/>
            <a:pathLst>
              <a:path w="234823" h="187858">
                <a:moveTo>
                  <a:pt x="152598" y="77235"/>
                </a:moveTo>
                <a:cubicBezTo>
                  <a:pt x="157074" y="76024"/>
                  <a:pt x="161771" y="78152"/>
                  <a:pt x="163789" y="82298"/>
                </a:cubicBezTo>
                <a:lnTo>
                  <a:pt x="170613" y="96094"/>
                </a:lnTo>
                <a:cubicBezTo>
                  <a:pt x="174393" y="96608"/>
                  <a:pt x="178098" y="97635"/>
                  <a:pt x="181584" y="99066"/>
                </a:cubicBezTo>
                <a:lnTo>
                  <a:pt x="194426" y="90517"/>
                </a:lnTo>
                <a:cubicBezTo>
                  <a:pt x="198279" y="87948"/>
                  <a:pt x="203379" y="88462"/>
                  <a:pt x="206644" y="91728"/>
                </a:cubicBezTo>
                <a:lnTo>
                  <a:pt x="213689" y="98772"/>
                </a:lnTo>
                <a:cubicBezTo>
                  <a:pt x="216954" y="102038"/>
                  <a:pt x="217468" y="107175"/>
                  <a:pt x="214900" y="110990"/>
                </a:cubicBezTo>
                <a:lnTo>
                  <a:pt x="206351" y="123796"/>
                </a:lnTo>
                <a:cubicBezTo>
                  <a:pt x="207048" y="125520"/>
                  <a:pt x="207671" y="127318"/>
                  <a:pt x="208185" y="129189"/>
                </a:cubicBezTo>
                <a:cubicBezTo>
                  <a:pt x="208699" y="131060"/>
                  <a:pt x="209029" y="132895"/>
                  <a:pt x="209286" y="134766"/>
                </a:cubicBezTo>
                <a:lnTo>
                  <a:pt x="223118" y="141591"/>
                </a:lnTo>
                <a:cubicBezTo>
                  <a:pt x="227264" y="143646"/>
                  <a:pt x="229393" y="148342"/>
                  <a:pt x="228182" y="152782"/>
                </a:cubicBezTo>
                <a:lnTo>
                  <a:pt x="225613" y="162395"/>
                </a:lnTo>
                <a:cubicBezTo>
                  <a:pt x="224403" y="166834"/>
                  <a:pt x="220256" y="169843"/>
                  <a:pt x="215633" y="169549"/>
                </a:cubicBezTo>
                <a:lnTo>
                  <a:pt x="200223" y="168559"/>
                </a:lnTo>
                <a:cubicBezTo>
                  <a:pt x="197912" y="171531"/>
                  <a:pt x="195233" y="174283"/>
                  <a:pt x="192188" y="176631"/>
                </a:cubicBezTo>
                <a:lnTo>
                  <a:pt x="193178" y="192004"/>
                </a:lnTo>
                <a:cubicBezTo>
                  <a:pt x="193472" y="196627"/>
                  <a:pt x="190463" y="200810"/>
                  <a:pt x="186024" y="201984"/>
                </a:cubicBezTo>
                <a:lnTo>
                  <a:pt x="176411" y="204553"/>
                </a:lnTo>
                <a:cubicBezTo>
                  <a:pt x="171934" y="205763"/>
                  <a:pt x="167275" y="203635"/>
                  <a:pt x="165220" y="199489"/>
                </a:cubicBezTo>
                <a:lnTo>
                  <a:pt x="158395" y="185693"/>
                </a:lnTo>
                <a:cubicBezTo>
                  <a:pt x="154616" y="185180"/>
                  <a:pt x="150910" y="184152"/>
                  <a:pt x="147425" y="182721"/>
                </a:cubicBezTo>
                <a:lnTo>
                  <a:pt x="134583" y="191271"/>
                </a:lnTo>
                <a:cubicBezTo>
                  <a:pt x="130730" y="193839"/>
                  <a:pt x="125630" y="193325"/>
                  <a:pt x="122365" y="190060"/>
                </a:cubicBezTo>
                <a:lnTo>
                  <a:pt x="115320" y="183015"/>
                </a:lnTo>
                <a:cubicBezTo>
                  <a:pt x="112055" y="179750"/>
                  <a:pt x="111541" y="174649"/>
                  <a:pt x="114109" y="170797"/>
                </a:cubicBezTo>
                <a:lnTo>
                  <a:pt x="122658" y="157955"/>
                </a:lnTo>
                <a:cubicBezTo>
                  <a:pt x="121961" y="156231"/>
                  <a:pt x="121337" y="154433"/>
                  <a:pt x="120824" y="152561"/>
                </a:cubicBezTo>
                <a:cubicBezTo>
                  <a:pt x="120310" y="150690"/>
                  <a:pt x="119980" y="148819"/>
                  <a:pt x="119723" y="146984"/>
                </a:cubicBezTo>
                <a:lnTo>
                  <a:pt x="105890" y="140160"/>
                </a:lnTo>
                <a:cubicBezTo>
                  <a:pt x="101744" y="138105"/>
                  <a:pt x="99653" y="133409"/>
                  <a:pt x="100827" y="128969"/>
                </a:cubicBezTo>
                <a:lnTo>
                  <a:pt x="103395" y="119356"/>
                </a:lnTo>
                <a:cubicBezTo>
                  <a:pt x="104606" y="114916"/>
                  <a:pt x="108752" y="111908"/>
                  <a:pt x="113375" y="112201"/>
                </a:cubicBezTo>
                <a:lnTo>
                  <a:pt x="128749" y="113192"/>
                </a:lnTo>
                <a:cubicBezTo>
                  <a:pt x="131060" y="110220"/>
                  <a:pt x="133739" y="107468"/>
                  <a:pt x="136784" y="105120"/>
                </a:cubicBezTo>
                <a:lnTo>
                  <a:pt x="135794" y="89783"/>
                </a:lnTo>
                <a:cubicBezTo>
                  <a:pt x="135500" y="85160"/>
                  <a:pt x="138509" y="80977"/>
                  <a:pt x="142948" y="79803"/>
                </a:cubicBezTo>
                <a:lnTo>
                  <a:pt x="152561" y="77235"/>
                </a:lnTo>
                <a:close/>
                <a:moveTo>
                  <a:pt x="164523" y="124750"/>
                </a:moveTo>
                <a:cubicBezTo>
                  <a:pt x="155613" y="124760"/>
                  <a:pt x="148387" y="132002"/>
                  <a:pt x="148397" y="140912"/>
                </a:cubicBezTo>
                <a:cubicBezTo>
                  <a:pt x="148407" y="149822"/>
                  <a:pt x="155649" y="157048"/>
                  <a:pt x="164559" y="157038"/>
                </a:cubicBezTo>
                <a:cubicBezTo>
                  <a:pt x="173470" y="157028"/>
                  <a:pt x="180695" y="149785"/>
                  <a:pt x="180685" y="140875"/>
                </a:cubicBezTo>
                <a:cubicBezTo>
                  <a:pt x="180675" y="131965"/>
                  <a:pt x="173433" y="124739"/>
                  <a:pt x="164523" y="124750"/>
                </a:cubicBezTo>
                <a:close/>
                <a:moveTo>
                  <a:pt x="82518" y="-16694"/>
                </a:moveTo>
                <a:lnTo>
                  <a:pt x="92131" y="-14126"/>
                </a:lnTo>
                <a:cubicBezTo>
                  <a:pt x="96571" y="-12915"/>
                  <a:pt x="99580" y="-8732"/>
                  <a:pt x="99286" y="-4146"/>
                </a:cubicBezTo>
                <a:lnTo>
                  <a:pt x="98295" y="11191"/>
                </a:lnTo>
                <a:cubicBezTo>
                  <a:pt x="101341" y="13539"/>
                  <a:pt x="104019" y="16254"/>
                  <a:pt x="106331" y="19263"/>
                </a:cubicBezTo>
                <a:lnTo>
                  <a:pt x="121741" y="18272"/>
                </a:lnTo>
                <a:cubicBezTo>
                  <a:pt x="126327" y="17979"/>
                  <a:pt x="130510" y="20987"/>
                  <a:pt x="131721" y="25427"/>
                </a:cubicBezTo>
                <a:lnTo>
                  <a:pt x="134289" y="35040"/>
                </a:lnTo>
                <a:cubicBezTo>
                  <a:pt x="135463" y="39480"/>
                  <a:pt x="133372" y="44176"/>
                  <a:pt x="129226" y="46231"/>
                </a:cubicBezTo>
                <a:lnTo>
                  <a:pt x="115393" y="53055"/>
                </a:lnTo>
                <a:cubicBezTo>
                  <a:pt x="115137" y="54927"/>
                  <a:pt x="114770" y="56798"/>
                  <a:pt x="114293" y="58632"/>
                </a:cubicBezTo>
                <a:cubicBezTo>
                  <a:pt x="113816" y="60467"/>
                  <a:pt x="113155" y="62301"/>
                  <a:pt x="112458" y="64026"/>
                </a:cubicBezTo>
                <a:lnTo>
                  <a:pt x="121007" y="76868"/>
                </a:lnTo>
                <a:cubicBezTo>
                  <a:pt x="123576" y="80720"/>
                  <a:pt x="123062" y="85820"/>
                  <a:pt x="119796" y="89086"/>
                </a:cubicBezTo>
                <a:lnTo>
                  <a:pt x="112752" y="96131"/>
                </a:lnTo>
                <a:cubicBezTo>
                  <a:pt x="109486" y="99396"/>
                  <a:pt x="104386" y="99910"/>
                  <a:pt x="100534" y="97341"/>
                </a:cubicBezTo>
                <a:lnTo>
                  <a:pt x="87692" y="88792"/>
                </a:lnTo>
                <a:cubicBezTo>
                  <a:pt x="84206" y="90223"/>
                  <a:pt x="80500" y="91251"/>
                  <a:pt x="76721" y="91764"/>
                </a:cubicBezTo>
                <a:lnTo>
                  <a:pt x="69896" y="105560"/>
                </a:lnTo>
                <a:cubicBezTo>
                  <a:pt x="67842" y="109706"/>
                  <a:pt x="63145" y="111798"/>
                  <a:pt x="58706" y="110624"/>
                </a:cubicBezTo>
                <a:lnTo>
                  <a:pt x="49093" y="108055"/>
                </a:lnTo>
                <a:cubicBezTo>
                  <a:pt x="44616" y="106844"/>
                  <a:pt x="41644" y="102662"/>
                  <a:pt x="41938" y="98075"/>
                </a:cubicBezTo>
                <a:lnTo>
                  <a:pt x="42929" y="82702"/>
                </a:lnTo>
                <a:cubicBezTo>
                  <a:pt x="39883" y="80353"/>
                  <a:pt x="37205" y="77638"/>
                  <a:pt x="34893" y="74630"/>
                </a:cubicBezTo>
                <a:lnTo>
                  <a:pt x="19483" y="75620"/>
                </a:lnTo>
                <a:cubicBezTo>
                  <a:pt x="14897" y="75914"/>
                  <a:pt x="10714" y="72905"/>
                  <a:pt x="9503" y="68466"/>
                </a:cubicBezTo>
                <a:lnTo>
                  <a:pt x="6935" y="58852"/>
                </a:lnTo>
                <a:cubicBezTo>
                  <a:pt x="5760" y="54413"/>
                  <a:pt x="7852" y="49716"/>
                  <a:pt x="11998" y="47662"/>
                </a:cubicBezTo>
                <a:lnTo>
                  <a:pt x="25831" y="40837"/>
                </a:lnTo>
                <a:cubicBezTo>
                  <a:pt x="26087" y="38966"/>
                  <a:pt x="26454" y="37131"/>
                  <a:pt x="26931" y="35260"/>
                </a:cubicBezTo>
                <a:cubicBezTo>
                  <a:pt x="27445" y="33389"/>
                  <a:pt x="28032" y="31591"/>
                  <a:pt x="28766" y="29867"/>
                </a:cubicBezTo>
                <a:lnTo>
                  <a:pt x="20217" y="17061"/>
                </a:lnTo>
                <a:cubicBezTo>
                  <a:pt x="17648" y="13209"/>
                  <a:pt x="18162" y="8109"/>
                  <a:pt x="21428" y="4843"/>
                </a:cubicBezTo>
                <a:lnTo>
                  <a:pt x="28472" y="-2201"/>
                </a:lnTo>
                <a:cubicBezTo>
                  <a:pt x="31738" y="-5467"/>
                  <a:pt x="36838" y="-5981"/>
                  <a:pt x="40690" y="-3412"/>
                </a:cubicBezTo>
                <a:lnTo>
                  <a:pt x="53532" y="5137"/>
                </a:lnTo>
                <a:cubicBezTo>
                  <a:pt x="57018" y="3706"/>
                  <a:pt x="60724" y="2678"/>
                  <a:pt x="64503" y="2165"/>
                </a:cubicBezTo>
                <a:lnTo>
                  <a:pt x="71327" y="-11631"/>
                </a:lnTo>
                <a:cubicBezTo>
                  <a:pt x="73382" y="-15777"/>
                  <a:pt x="78042" y="-17869"/>
                  <a:pt x="82518" y="-16694"/>
                </a:cubicBezTo>
                <a:close/>
                <a:moveTo>
                  <a:pt x="70594" y="30820"/>
                </a:moveTo>
                <a:cubicBezTo>
                  <a:pt x="61683" y="30820"/>
                  <a:pt x="54450" y="38054"/>
                  <a:pt x="54450" y="46965"/>
                </a:cubicBezTo>
                <a:cubicBezTo>
                  <a:pt x="54450" y="55875"/>
                  <a:pt x="61683" y="63109"/>
                  <a:pt x="70594" y="63109"/>
                </a:cubicBezTo>
                <a:cubicBezTo>
                  <a:pt x="79504" y="63109"/>
                  <a:pt x="86738" y="55875"/>
                  <a:pt x="86738" y="46965"/>
                </a:cubicBezTo>
                <a:cubicBezTo>
                  <a:pt x="86738" y="38054"/>
                  <a:pt x="79504" y="30820"/>
                  <a:pt x="70594" y="3082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4187712" y="3257350"/>
            <a:ext cx="770219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624138" y="3764567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3736853" y="3877282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ไม่มีระบบติดตาม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624138" y="4290570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3736853" y="4403285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นัดหมายไม่สะดวก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624138" y="4816573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3736853" y="4929288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รอคิวนาน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624138" y="5342577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3736853" y="5455291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ไม่มี reminder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88873" y="2956777"/>
            <a:ext cx="2564265" cy="3024518"/>
          </a:xfrm>
          <a:custGeom>
            <a:avLst/>
            <a:gdLst/>
            <a:ahLst/>
            <a:cxnLst/>
            <a:rect l="l" t="t" r="r" b="b"/>
            <a:pathLst>
              <a:path w="2564265" h="3024518">
                <a:moveTo>
                  <a:pt x="37572" y="0"/>
                </a:moveTo>
                <a:lnTo>
                  <a:pt x="2526693" y="0"/>
                </a:lnTo>
                <a:cubicBezTo>
                  <a:pt x="2547444" y="0"/>
                  <a:pt x="2564265" y="16821"/>
                  <a:pt x="2564265" y="37572"/>
                </a:cubicBezTo>
                <a:lnTo>
                  <a:pt x="2564265" y="2874226"/>
                </a:lnTo>
                <a:cubicBezTo>
                  <a:pt x="2564265" y="2957230"/>
                  <a:pt x="2496977" y="3024518"/>
                  <a:pt x="2413973" y="3024518"/>
                </a:cubicBezTo>
                <a:lnTo>
                  <a:pt x="150292" y="3024518"/>
                </a:lnTo>
                <a:cubicBezTo>
                  <a:pt x="67288" y="3024518"/>
                  <a:pt x="0" y="2957230"/>
                  <a:pt x="0" y="2874226"/>
                </a:cubicBez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188873" y="2956777"/>
            <a:ext cx="2564265" cy="37572"/>
          </a:xfrm>
          <a:custGeom>
            <a:avLst/>
            <a:gdLst/>
            <a:ahLst/>
            <a:cxnLst/>
            <a:rect l="l" t="t" r="r" b="b"/>
            <a:pathLst>
              <a:path w="2564265" h="37572">
                <a:moveTo>
                  <a:pt x="37572" y="0"/>
                </a:moveTo>
                <a:lnTo>
                  <a:pt x="2526693" y="0"/>
                </a:lnTo>
                <a:cubicBezTo>
                  <a:pt x="2547444" y="0"/>
                  <a:pt x="2564265" y="16821"/>
                  <a:pt x="2564265" y="37572"/>
                </a:cubicBezTo>
                <a:lnTo>
                  <a:pt x="2564265" y="37572"/>
                </a:lnTo>
                <a:lnTo>
                  <a:pt x="0" y="37572"/>
                </a:ln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376731" y="3163421"/>
            <a:ext cx="450860" cy="450860"/>
          </a:xfrm>
          <a:custGeom>
            <a:avLst/>
            <a:gdLst/>
            <a:ahLst/>
            <a:cxnLst/>
            <a:rect l="l" t="t" r="r" b="b"/>
            <a:pathLst>
              <a:path w="450860" h="450860">
                <a:moveTo>
                  <a:pt x="112715" y="0"/>
                </a:moveTo>
                <a:lnTo>
                  <a:pt x="338145" y="0"/>
                </a:lnTo>
                <a:cubicBezTo>
                  <a:pt x="400354" y="0"/>
                  <a:pt x="450860" y="50506"/>
                  <a:pt x="450860" y="112715"/>
                </a:cubicBezTo>
                <a:lnTo>
                  <a:pt x="450860" y="338145"/>
                </a:lnTo>
                <a:cubicBezTo>
                  <a:pt x="450860" y="400354"/>
                  <a:pt x="400354" y="450860"/>
                  <a:pt x="338145" y="450860"/>
                </a:cubicBezTo>
                <a:lnTo>
                  <a:pt x="112715" y="450860"/>
                </a:lnTo>
                <a:cubicBezTo>
                  <a:pt x="50506" y="450860"/>
                  <a:pt x="0" y="400354"/>
                  <a:pt x="0" y="338145"/>
                </a:cubicBezTo>
                <a:lnTo>
                  <a:pt x="0" y="112715"/>
                </a:lnTo>
                <a:cubicBezTo>
                  <a:pt x="0" y="50506"/>
                  <a:pt x="50506" y="0"/>
                  <a:pt x="112715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6531714" y="3294922"/>
            <a:ext cx="140894" cy="187858"/>
          </a:xfrm>
          <a:custGeom>
            <a:avLst/>
            <a:gdLst/>
            <a:ahLst/>
            <a:cxnLst/>
            <a:rect l="l" t="t" r="r" b="b"/>
            <a:pathLst>
              <a:path w="140894" h="187858">
                <a:moveTo>
                  <a:pt x="0" y="23482"/>
                </a:moveTo>
                <a:cubicBezTo>
                  <a:pt x="0" y="10530"/>
                  <a:pt x="10530" y="0"/>
                  <a:pt x="23482" y="0"/>
                </a:cubicBezTo>
                <a:lnTo>
                  <a:pt x="78335" y="0"/>
                </a:lnTo>
                <a:cubicBezTo>
                  <a:pt x="84573" y="0"/>
                  <a:pt x="90554" y="2458"/>
                  <a:pt x="94956" y="6861"/>
                </a:cubicBezTo>
                <a:lnTo>
                  <a:pt x="134032" y="45974"/>
                </a:lnTo>
                <a:cubicBezTo>
                  <a:pt x="138435" y="50377"/>
                  <a:pt x="140894" y="56357"/>
                  <a:pt x="140894" y="62595"/>
                </a:cubicBezTo>
                <a:lnTo>
                  <a:pt x="140894" y="164376"/>
                </a:lnTo>
                <a:cubicBezTo>
                  <a:pt x="140894" y="177328"/>
                  <a:pt x="130363" y="187858"/>
                  <a:pt x="117411" y="187858"/>
                </a:cubicBezTo>
                <a:lnTo>
                  <a:pt x="23482" y="187858"/>
                </a:lnTo>
                <a:cubicBezTo>
                  <a:pt x="10530" y="187858"/>
                  <a:pt x="0" y="177328"/>
                  <a:pt x="0" y="164376"/>
                </a:cubicBezTo>
                <a:lnTo>
                  <a:pt x="0" y="23482"/>
                </a:lnTo>
                <a:close/>
                <a:moveTo>
                  <a:pt x="76317" y="21464"/>
                </a:moveTo>
                <a:lnTo>
                  <a:pt x="76317" y="55770"/>
                </a:lnTo>
                <a:cubicBezTo>
                  <a:pt x="76317" y="60650"/>
                  <a:pt x="80243" y="64576"/>
                  <a:pt x="85123" y="64576"/>
                </a:cubicBezTo>
                <a:lnTo>
                  <a:pt x="119429" y="64576"/>
                </a:lnTo>
                <a:lnTo>
                  <a:pt x="76317" y="21464"/>
                </a:lnTo>
                <a:close/>
                <a:moveTo>
                  <a:pt x="44029" y="93929"/>
                </a:moveTo>
                <a:cubicBezTo>
                  <a:pt x="39149" y="93929"/>
                  <a:pt x="35223" y="97855"/>
                  <a:pt x="35223" y="102735"/>
                </a:cubicBezTo>
                <a:cubicBezTo>
                  <a:pt x="35223" y="107615"/>
                  <a:pt x="39149" y="111541"/>
                  <a:pt x="44029" y="111541"/>
                </a:cubicBezTo>
                <a:lnTo>
                  <a:pt x="96864" y="111541"/>
                </a:lnTo>
                <a:cubicBezTo>
                  <a:pt x="101744" y="111541"/>
                  <a:pt x="105670" y="107615"/>
                  <a:pt x="105670" y="102735"/>
                </a:cubicBezTo>
                <a:cubicBezTo>
                  <a:pt x="105670" y="97855"/>
                  <a:pt x="101744" y="93929"/>
                  <a:pt x="96864" y="93929"/>
                </a:cubicBezTo>
                <a:lnTo>
                  <a:pt x="44029" y="93929"/>
                </a:lnTo>
                <a:close/>
                <a:moveTo>
                  <a:pt x="44029" y="129153"/>
                </a:moveTo>
                <a:cubicBezTo>
                  <a:pt x="39149" y="129153"/>
                  <a:pt x="35223" y="133078"/>
                  <a:pt x="35223" y="137958"/>
                </a:cubicBezTo>
                <a:cubicBezTo>
                  <a:pt x="35223" y="142838"/>
                  <a:pt x="39149" y="146764"/>
                  <a:pt x="44029" y="146764"/>
                </a:cubicBezTo>
                <a:lnTo>
                  <a:pt x="96864" y="146764"/>
                </a:lnTo>
                <a:cubicBezTo>
                  <a:pt x="101744" y="146764"/>
                  <a:pt x="105670" y="142838"/>
                  <a:pt x="105670" y="137958"/>
                </a:cubicBezTo>
                <a:cubicBezTo>
                  <a:pt x="105670" y="133078"/>
                  <a:pt x="101744" y="129153"/>
                  <a:pt x="96864" y="129153"/>
                </a:cubicBezTo>
                <a:lnTo>
                  <a:pt x="44029" y="129153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940306" y="3257350"/>
            <a:ext cx="601146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Policy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76731" y="3764567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489446" y="3877282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ขาด clinical guideline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76731" y="4290570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489446" y="4403285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ไม่มี incentive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76731" y="4816573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6489446" y="4929288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ไม่มี KPI ติดตาม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76731" y="5342577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6489446" y="5455291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ขาด budget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941348" y="2956777"/>
            <a:ext cx="2564265" cy="3024518"/>
          </a:xfrm>
          <a:custGeom>
            <a:avLst/>
            <a:gdLst/>
            <a:ahLst/>
            <a:cxnLst/>
            <a:rect l="l" t="t" r="r" b="b"/>
            <a:pathLst>
              <a:path w="2564265" h="3024518">
                <a:moveTo>
                  <a:pt x="37572" y="0"/>
                </a:moveTo>
                <a:lnTo>
                  <a:pt x="2526693" y="0"/>
                </a:lnTo>
                <a:cubicBezTo>
                  <a:pt x="2547444" y="0"/>
                  <a:pt x="2564265" y="16821"/>
                  <a:pt x="2564265" y="37572"/>
                </a:cubicBezTo>
                <a:lnTo>
                  <a:pt x="2564265" y="2874226"/>
                </a:lnTo>
                <a:cubicBezTo>
                  <a:pt x="2564265" y="2957230"/>
                  <a:pt x="2496977" y="3024518"/>
                  <a:pt x="2413973" y="3024518"/>
                </a:cubicBezTo>
                <a:lnTo>
                  <a:pt x="150292" y="3024518"/>
                </a:lnTo>
                <a:cubicBezTo>
                  <a:pt x="67288" y="3024518"/>
                  <a:pt x="0" y="2957230"/>
                  <a:pt x="0" y="2874226"/>
                </a:cubicBez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8941348" y="2956777"/>
            <a:ext cx="2564265" cy="37572"/>
          </a:xfrm>
          <a:custGeom>
            <a:avLst/>
            <a:gdLst/>
            <a:ahLst/>
            <a:cxnLst/>
            <a:rect l="l" t="t" r="r" b="b"/>
            <a:pathLst>
              <a:path w="2564265" h="37572">
                <a:moveTo>
                  <a:pt x="37572" y="0"/>
                </a:moveTo>
                <a:lnTo>
                  <a:pt x="2526693" y="0"/>
                </a:lnTo>
                <a:cubicBezTo>
                  <a:pt x="2547444" y="0"/>
                  <a:pt x="2564265" y="16821"/>
                  <a:pt x="2564265" y="37572"/>
                </a:cubicBezTo>
                <a:lnTo>
                  <a:pt x="2564265" y="37572"/>
                </a:lnTo>
                <a:lnTo>
                  <a:pt x="0" y="37572"/>
                </a:lnTo>
                <a:lnTo>
                  <a:pt x="0" y="37572"/>
                </a:lnTo>
                <a:cubicBezTo>
                  <a:pt x="0" y="16821"/>
                  <a:pt x="16821" y="0"/>
                  <a:pt x="3757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9129206" y="3163421"/>
            <a:ext cx="450860" cy="450860"/>
          </a:xfrm>
          <a:custGeom>
            <a:avLst/>
            <a:gdLst/>
            <a:ahLst/>
            <a:cxnLst/>
            <a:rect l="l" t="t" r="r" b="b"/>
            <a:pathLst>
              <a:path w="450860" h="450860">
                <a:moveTo>
                  <a:pt x="112715" y="0"/>
                </a:moveTo>
                <a:lnTo>
                  <a:pt x="338145" y="0"/>
                </a:lnTo>
                <a:cubicBezTo>
                  <a:pt x="400354" y="0"/>
                  <a:pt x="450860" y="50506"/>
                  <a:pt x="450860" y="112715"/>
                </a:cubicBezTo>
                <a:lnTo>
                  <a:pt x="450860" y="338145"/>
                </a:lnTo>
                <a:cubicBezTo>
                  <a:pt x="450860" y="400354"/>
                  <a:pt x="400354" y="450860"/>
                  <a:pt x="338145" y="450860"/>
                </a:cubicBezTo>
                <a:lnTo>
                  <a:pt x="112715" y="450860"/>
                </a:lnTo>
                <a:cubicBezTo>
                  <a:pt x="50506" y="450860"/>
                  <a:pt x="0" y="400354"/>
                  <a:pt x="0" y="338145"/>
                </a:cubicBezTo>
                <a:lnTo>
                  <a:pt x="0" y="112715"/>
                </a:lnTo>
                <a:cubicBezTo>
                  <a:pt x="0" y="50506"/>
                  <a:pt x="50506" y="0"/>
                  <a:pt x="112715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Shape 49"/>
          <p:cNvSpPr/>
          <p:nvPr/>
        </p:nvSpPr>
        <p:spPr>
          <a:xfrm>
            <a:off x="9248966" y="3294922"/>
            <a:ext cx="211341" cy="187858"/>
          </a:xfrm>
          <a:custGeom>
            <a:avLst/>
            <a:gdLst/>
            <a:ahLst/>
            <a:cxnLst/>
            <a:rect l="l" t="t" r="r" b="b"/>
            <a:pathLst>
              <a:path w="211341" h="187858">
                <a:moveTo>
                  <a:pt x="46965" y="23482"/>
                </a:moveTo>
                <a:cubicBezTo>
                  <a:pt x="46965" y="10530"/>
                  <a:pt x="57495" y="0"/>
                  <a:pt x="70447" y="0"/>
                </a:cubicBezTo>
                <a:lnTo>
                  <a:pt x="140894" y="0"/>
                </a:lnTo>
                <a:cubicBezTo>
                  <a:pt x="153846" y="0"/>
                  <a:pt x="164376" y="10530"/>
                  <a:pt x="164376" y="23482"/>
                </a:cubicBezTo>
                <a:lnTo>
                  <a:pt x="164376" y="46965"/>
                </a:lnTo>
                <a:lnTo>
                  <a:pt x="187858" y="46965"/>
                </a:lnTo>
                <a:cubicBezTo>
                  <a:pt x="200810" y="46965"/>
                  <a:pt x="211341" y="57495"/>
                  <a:pt x="211341" y="70447"/>
                </a:cubicBezTo>
                <a:lnTo>
                  <a:pt x="211341" y="164376"/>
                </a:lnTo>
                <a:cubicBezTo>
                  <a:pt x="211341" y="177328"/>
                  <a:pt x="200810" y="187858"/>
                  <a:pt x="187858" y="187858"/>
                </a:cubicBezTo>
                <a:lnTo>
                  <a:pt x="23482" y="187858"/>
                </a:lnTo>
                <a:cubicBezTo>
                  <a:pt x="10530" y="187858"/>
                  <a:pt x="0" y="177328"/>
                  <a:pt x="0" y="164376"/>
                </a:cubicBezTo>
                <a:lnTo>
                  <a:pt x="0" y="70447"/>
                </a:lnTo>
                <a:cubicBezTo>
                  <a:pt x="0" y="57495"/>
                  <a:pt x="10530" y="46965"/>
                  <a:pt x="23482" y="46965"/>
                </a:cubicBezTo>
                <a:lnTo>
                  <a:pt x="46965" y="46965"/>
                </a:lnTo>
                <a:lnTo>
                  <a:pt x="46965" y="23482"/>
                </a:lnTo>
                <a:close/>
                <a:moveTo>
                  <a:pt x="99800" y="129153"/>
                </a:moveTo>
                <a:cubicBezTo>
                  <a:pt x="93305" y="129153"/>
                  <a:pt x="88059" y="134399"/>
                  <a:pt x="88059" y="140894"/>
                </a:cubicBezTo>
                <a:lnTo>
                  <a:pt x="88059" y="170247"/>
                </a:lnTo>
                <a:lnTo>
                  <a:pt x="123282" y="170247"/>
                </a:lnTo>
                <a:lnTo>
                  <a:pt x="123282" y="140894"/>
                </a:lnTo>
                <a:cubicBezTo>
                  <a:pt x="123282" y="134399"/>
                  <a:pt x="118035" y="129153"/>
                  <a:pt x="111541" y="129153"/>
                </a:cubicBezTo>
                <a:lnTo>
                  <a:pt x="99800" y="129153"/>
                </a:lnTo>
                <a:close/>
                <a:moveTo>
                  <a:pt x="46965" y="135023"/>
                </a:moveTo>
                <a:lnTo>
                  <a:pt x="46965" y="123282"/>
                </a:lnTo>
                <a:cubicBezTo>
                  <a:pt x="46965" y="120053"/>
                  <a:pt x="44323" y="117411"/>
                  <a:pt x="41094" y="117411"/>
                </a:cubicBezTo>
                <a:lnTo>
                  <a:pt x="29353" y="117411"/>
                </a:lnTo>
                <a:cubicBezTo>
                  <a:pt x="26124" y="117411"/>
                  <a:pt x="23482" y="120053"/>
                  <a:pt x="23482" y="123282"/>
                </a:cubicBezTo>
                <a:lnTo>
                  <a:pt x="23482" y="135023"/>
                </a:lnTo>
                <a:cubicBezTo>
                  <a:pt x="23482" y="138252"/>
                  <a:pt x="26124" y="140894"/>
                  <a:pt x="29353" y="140894"/>
                </a:cubicBezTo>
                <a:lnTo>
                  <a:pt x="41094" y="140894"/>
                </a:lnTo>
                <a:cubicBezTo>
                  <a:pt x="44323" y="140894"/>
                  <a:pt x="46965" y="138252"/>
                  <a:pt x="46965" y="135023"/>
                </a:cubicBezTo>
                <a:close/>
                <a:moveTo>
                  <a:pt x="41094" y="93929"/>
                </a:moveTo>
                <a:cubicBezTo>
                  <a:pt x="44323" y="93929"/>
                  <a:pt x="46965" y="91287"/>
                  <a:pt x="46965" y="88059"/>
                </a:cubicBezTo>
                <a:lnTo>
                  <a:pt x="46965" y="76317"/>
                </a:lnTo>
                <a:cubicBezTo>
                  <a:pt x="46965" y="73089"/>
                  <a:pt x="44323" y="70447"/>
                  <a:pt x="41094" y="70447"/>
                </a:cubicBezTo>
                <a:lnTo>
                  <a:pt x="29353" y="70447"/>
                </a:lnTo>
                <a:cubicBezTo>
                  <a:pt x="26124" y="70447"/>
                  <a:pt x="23482" y="73089"/>
                  <a:pt x="23482" y="76317"/>
                </a:cubicBezTo>
                <a:lnTo>
                  <a:pt x="23482" y="88059"/>
                </a:lnTo>
                <a:cubicBezTo>
                  <a:pt x="23482" y="91287"/>
                  <a:pt x="26124" y="93929"/>
                  <a:pt x="29353" y="93929"/>
                </a:cubicBezTo>
                <a:lnTo>
                  <a:pt x="41094" y="93929"/>
                </a:lnTo>
                <a:close/>
                <a:moveTo>
                  <a:pt x="187858" y="135023"/>
                </a:moveTo>
                <a:lnTo>
                  <a:pt x="187858" y="123282"/>
                </a:lnTo>
                <a:cubicBezTo>
                  <a:pt x="187858" y="120053"/>
                  <a:pt x="185216" y="117411"/>
                  <a:pt x="181988" y="117411"/>
                </a:cubicBezTo>
                <a:lnTo>
                  <a:pt x="170247" y="117411"/>
                </a:lnTo>
                <a:cubicBezTo>
                  <a:pt x="167018" y="117411"/>
                  <a:pt x="164376" y="120053"/>
                  <a:pt x="164376" y="123282"/>
                </a:cubicBezTo>
                <a:lnTo>
                  <a:pt x="164376" y="135023"/>
                </a:lnTo>
                <a:cubicBezTo>
                  <a:pt x="164376" y="138252"/>
                  <a:pt x="167018" y="140894"/>
                  <a:pt x="170247" y="140894"/>
                </a:cubicBezTo>
                <a:lnTo>
                  <a:pt x="181988" y="140894"/>
                </a:lnTo>
                <a:cubicBezTo>
                  <a:pt x="185216" y="140894"/>
                  <a:pt x="187858" y="138252"/>
                  <a:pt x="187858" y="135023"/>
                </a:cubicBezTo>
                <a:close/>
                <a:moveTo>
                  <a:pt x="181988" y="93929"/>
                </a:moveTo>
                <a:cubicBezTo>
                  <a:pt x="185216" y="93929"/>
                  <a:pt x="187858" y="91287"/>
                  <a:pt x="187858" y="88059"/>
                </a:cubicBezTo>
                <a:lnTo>
                  <a:pt x="187858" y="76317"/>
                </a:lnTo>
                <a:cubicBezTo>
                  <a:pt x="187858" y="73089"/>
                  <a:pt x="185216" y="70447"/>
                  <a:pt x="181988" y="70447"/>
                </a:cubicBezTo>
                <a:lnTo>
                  <a:pt x="170247" y="70447"/>
                </a:lnTo>
                <a:cubicBezTo>
                  <a:pt x="167018" y="70447"/>
                  <a:pt x="164376" y="73089"/>
                  <a:pt x="164376" y="76317"/>
                </a:cubicBezTo>
                <a:lnTo>
                  <a:pt x="164376" y="88059"/>
                </a:lnTo>
                <a:cubicBezTo>
                  <a:pt x="164376" y="91287"/>
                  <a:pt x="167018" y="93929"/>
                  <a:pt x="170247" y="93929"/>
                </a:cubicBezTo>
                <a:lnTo>
                  <a:pt x="181988" y="93929"/>
                </a:lnTo>
                <a:close/>
                <a:moveTo>
                  <a:pt x="96864" y="38159"/>
                </a:moveTo>
                <a:lnTo>
                  <a:pt x="96864" y="49900"/>
                </a:lnTo>
                <a:lnTo>
                  <a:pt x="85123" y="49900"/>
                </a:lnTo>
                <a:cubicBezTo>
                  <a:pt x="81894" y="49900"/>
                  <a:pt x="79253" y="52542"/>
                  <a:pt x="79253" y="55770"/>
                </a:cubicBezTo>
                <a:lnTo>
                  <a:pt x="79253" y="61641"/>
                </a:lnTo>
                <a:cubicBezTo>
                  <a:pt x="79253" y="64870"/>
                  <a:pt x="81894" y="67512"/>
                  <a:pt x="85123" y="67512"/>
                </a:cubicBezTo>
                <a:lnTo>
                  <a:pt x="96864" y="67512"/>
                </a:lnTo>
                <a:lnTo>
                  <a:pt x="96864" y="79253"/>
                </a:lnTo>
                <a:cubicBezTo>
                  <a:pt x="96864" y="82482"/>
                  <a:pt x="99506" y="85123"/>
                  <a:pt x="102735" y="85123"/>
                </a:cubicBezTo>
                <a:lnTo>
                  <a:pt x="108606" y="85123"/>
                </a:lnTo>
                <a:cubicBezTo>
                  <a:pt x="111834" y="85123"/>
                  <a:pt x="114476" y="82482"/>
                  <a:pt x="114476" y="79253"/>
                </a:cubicBezTo>
                <a:lnTo>
                  <a:pt x="114476" y="67512"/>
                </a:lnTo>
                <a:lnTo>
                  <a:pt x="126217" y="67512"/>
                </a:lnTo>
                <a:cubicBezTo>
                  <a:pt x="129446" y="67512"/>
                  <a:pt x="132088" y="64870"/>
                  <a:pt x="132088" y="61641"/>
                </a:cubicBezTo>
                <a:lnTo>
                  <a:pt x="132088" y="55770"/>
                </a:lnTo>
                <a:cubicBezTo>
                  <a:pt x="132088" y="52542"/>
                  <a:pt x="129446" y="49900"/>
                  <a:pt x="126217" y="49900"/>
                </a:cubicBezTo>
                <a:lnTo>
                  <a:pt x="114476" y="49900"/>
                </a:lnTo>
                <a:lnTo>
                  <a:pt x="114476" y="38159"/>
                </a:lnTo>
                <a:cubicBezTo>
                  <a:pt x="114476" y="34930"/>
                  <a:pt x="111834" y="32288"/>
                  <a:pt x="108606" y="32288"/>
                </a:cubicBezTo>
                <a:lnTo>
                  <a:pt x="102735" y="32288"/>
                </a:lnTo>
                <a:cubicBezTo>
                  <a:pt x="99506" y="32288"/>
                  <a:pt x="96864" y="34930"/>
                  <a:pt x="96864" y="38159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9692781" y="3257350"/>
            <a:ext cx="563575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Place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9129206" y="3764567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9241921" y="3877282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อุปกรณ์ไม่ครบ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129206" y="4290570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9241921" y="4403285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ห้องตรวจไม่พอ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9129206" y="4816573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9241921" y="4929288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ที่จอดรถไม่เพียงพอ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9129206" y="5342577"/>
            <a:ext cx="2188549" cy="450860"/>
          </a:xfrm>
          <a:custGeom>
            <a:avLst/>
            <a:gdLst/>
            <a:ahLst/>
            <a:cxnLst/>
            <a:rect l="l" t="t" r="r" b="b"/>
            <a:pathLst>
              <a:path w="2188549" h="450860">
                <a:moveTo>
                  <a:pt x="75145" y="0"/>
                </a:moveTo>
                <a:lnTo>
                  <a:pt x="2113404" y="0"/>
                </a:lnTo>
                <a:cubicBezTo>
                  <a:pt x="2154877" y="0"/>
                  <a:pt x="2188549" y="33671"/>
                  <a:pt x="2188549" y="75145"/>
                </a:cubicBezTo>
                <a:lnTo>
                  <a:pt x="2188549" y="375715"/>
                </a:lnTo>
                <a:cubicBezTo>
                  <a:pt x="2188549" y="417216"/>
                  <a:pt x="2154905" y="450860"/>
                  <a:pt x="2113404" y="450860"/>
                </a:cubicBezTo>
                <a:lnTo>
                  <a:pt x="75145" y="450860"/>
                </a:lnTo>
                <a:cubicBezTo>
                  <a:pt x="33671" y="450860"/>
                  <a:pt x="0" y="417189"/>
                  <a:pt x="0" y="375715"/>
                </a:cubicBezTo>
                <a:lnTo>
                  <a:pt x="0" y="75145"/>
                </a:lnTo>
                <a:cubicBezTo>
                  <a:pt x="0" y="33671"/>
                  <a:pt x="33671" y="0"/>
                  <a:pt x="75145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9241921" y="5455291"/>
            <a:ext cx="203826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ไม่มีห้อง education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375716" y="6480996"/>
            <a:ext cx="11440567" cy="7514"/>
          </a:xfrm>
          <a:custGeom>
            <a:avLst/>
            <a:gdLst/>
            <a:ahLst/>
            <a:cxnLst/>
            <a:rect l="l" t="t" r="r" b="b"/>
            <a:pathLst>
              <a:path w="11440567" h="7514">
                <a:moveTo>
                  <a:pt x="0" y="0"/>
                </a:moveTo>
                <a:lnTo>
                  <a:pt x="11440567" y="0"/>
                </a:lnTo>
                <a:lnTo>
                  <a:pt x="11440567" y="7514"/>
                </a:lnTo>
                <a:lnTo>
                  <a:pt x="0" y="7514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Shape 60"/>
          <p:cNvSpPr/>
          <p:nvPr/>
        </p:nvSpPr>
        <p:spPr>
          <a:xfrm>
            <a:off x="413288" y="6672609"/>
            <a:ext cx="112715" cy="150287"/>
          </a:xfrm>
          <a:custGeom>
            <a:avLst/>
            <a:gdLst/>
            <a:ahLst/>
            <a:cxnLst/>
            <a:rect l="l" t="t" r="r" b="b"/>
            <a:pathLst>
              <a:path w="112715" h="150287">
                <a:moveTo>
                  <a:pt x="85974" y="112715"/>
                </a:moveTo>
                <a:cubicBezTo>
                  <a:pt x="88117" y="106169"/>
                  <a:pt x="92403" y="100240"/>
                  <a:pt x="97246" y="95133"/>
                </a:cubicBezTo>
                <a:cubicBezTo>
                  <a:pt x="106844" y="85035"/>
                  <a:pt x="112715" y="71386"/>
                  <a:pt x="112715" y="56357"/>
                </a:cubicBezTo>
                <a:cubicBezTo>
                  <a:pt x="112715" y="25243"/>
                  <a:pt x="87471" y="0"/>
                  <a:pt x="56357" y="0"/>
                </a:cubicBezTo>
                <a:cubicBezTo>
                  <a:pt x="25243" y="0"/>
                  <a:pt x="0" y="25243"/>
                  <a:pt x="0" y="56357"/>
                </a:cubicBezTo>
                <a:cubicBezTo>
                  <a:pt x="0" y="71386"/>
                  <a:pt x="5871" y="85035"/>
                  <a:pt x="15469" y="95133"/>
                </a:cubicBezTo>
                <a:cubicBezTo>
                  <a:pt x="20312" y="100240"/>
                  <a:pt x="24627" y="106169"/>
                  <a:pt x="26740" y="112715"/>
                </a:cubicBezTo>
                <a:lnTo>
                  <a:pt x="85945" y="112715"/>
                </a:lnTo>
                <a:close/>
                <a:moveTo>
                  <a:pt x="84536" y="126804"/>
                </a:moveTo>
                <a:lnTo>
                  <a:pt x="28179" y="126804"/>
                </a:lnTo>
                <a:lnTo>
                  <a:pt x="28179" y="131501"/>
                </a:lnTo>
                <a:cubicBezTo>
                  <a:pt x="28179" y="144475"/>
                  <a:pt x="38687" y="154983"/>
                  <a:pt x="51661" y="154983"/>
                </a:cubicBezTo>
                <a:lnTo>
                  <a:pt x="61054" y="154983"/>
                </a:lnTo>
                <a:cubicBezTo>
                  <a:pt x="74028" y="154983"/>
                  <a:pt x="84536" y="144475"/>
                  <a:pt x="84536" y="131501"/>
                </a:cubicBezTo>
                <a:lnTo>
                  <a:pt x="84536" y="126804"/>
                </a:lnTo>
                <a:close/>
                <a:moveTo>
                  <a:pt x="54009" y="32875"/>
                </a:moveTo>
                <a:cubicBezTo>
                  <a:pt x="42327" y="32875"/>
                  <a:pt x="32875" y="42327"/>
                  <a:pt x="32875" y="54009"/>
                </a:cubicBezTo>
                <a:cubicBezTo>
                  <a:pt x="32875" y="57913"/>
                  <a:pt x="29734" y="61054"/>
                  <a:pt x="25831" y="61054"/>
                </a:cubicBezTo>
                <a:cubicBezTo>
                  <a:pt x="21927" y="61054"/>
                  <a:pt x="18786" y="57913"/>
                  <a:pt x="18786" y="54009"/>
                </a:cubicBezTo>
                <a:cubicBezTo>
                  <a:pt x="18786" y="34548"/>
                  <a:pt x="34548" y="18786"/>
                  <a:pt x="54009" y="18786"/>
                </a:cubicBezTo>
                <a:cubicBezTo>
                  <a:pt x="57913" y="18786"/>
                  <a:pt x="61054" y="21927"/>
                  <a:pt x="61054" y="25831"/>
                </a:cubicBezTo>
                <a:cubicBezTo>
                  <a:pt x="61054" y="29734"/>
                  <a:pt x="57913" y="32875"/>
                  <a:pt x="54009" y="32875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Text 61"/>
          <p:cNvSpPr/>
          <p:nvPr/>
        </p:nvSpPr>
        <p:spPr>
          <a:xfrm>
            <a:off x="619151" y="6635038"/>
            <a:ext cx="11272276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ต่อไป:</a:t>
            </a:r>
            <a:r>
              <a:rPr lang="en-US" sz="118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ใช้ Pareto เลือกสาเหตุหลัก → ใช้ 5 Whys เจาะลึก root cause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1250156"/>
            <a:ext cx="1038225" cy="342900"/>
          </a:xfrm>
          <a:custGeom>
            <a:avLst/>
            <a:gdLst/>
            <a:ahLst/>
            <a:cxnLst/>
            <a:rect l="l" t="t" r="r" b="b"/>
            <a:pathLst>
              <a:path w="1038225" h="342900">
                <a:moveTo>
                  <a:pt x="171450" y="0"/>
                </a:moveTo>
                <a:lnTo>
                  <a:pt x="866775" y="0"/>
                </a:lnTo>
                <a:cubicBezTo>
                  <a:pt x="961401" y="0"/>
                  <a:pt x="1038225" y="76824"/>
                  <a:pt x="1038225" y="171450"/>
                </a:cubicBezTo>
                <a:lnTo>
                  <a:pt x="1038225" y="171450"/>
                </a:lnTo>
                <a:cubicBezTo>
                  <a:pt x="1038225" y="266076"/>
                  <a:pt x="961401" y="342900"/>
                  <a:pt x="866775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71500" y="1326356"/>
            <a:ext cx="72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 03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897856"/>
            <a:ext cx="11887200" cy="182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Social-Ecological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(SEM)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3955256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โมเดลวิเคราะห์ปัจจัยอิทธิพลหลายระดับ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ต่อพฤติกรรมสุขภาพ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4813" y="53792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33425" y="5341144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หลายระดับ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828919" y="53792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9669" y="32407"/>
                </a:moveTo>
                <a:lnTo>
                  <a:pt x="95250" y="40109"/>
                </a:lnTo>
                <a:lnTo>
                  <a:pt x="100831" y="32407"/>
                </a:lnTo>
                <a:cubicBezTo>
                  <a:pt x="110133" y="19534"/>
                  <a:pt x="125090" y="11906"/>
                  <a:pt x="140977" y="11906"/>
                </a:cubicBezTo>
                <a:cubicBezTo>
                  <a:pt x="168325" y="11906"/>
                  <a:pt x="190500" y="34082"/>
                  <a:pt x="190500" y="61429"/>
                </a:cubicBezTo>
                <a:lnTo>
                  <a:pt x="190500" y="62396"/>
                </a:lnTo>
                <a:cubicBezTo>
                  <a:pt x="190500" y="104142"/>
                  <a:pt x="138447" y="152623"/>
                  <a:pt x="111286" y="173348"/>
                </a:cubicBezTo>
                <a:cubicBezTo>
                  <a:pt x="106673" y="176845"/>
                  <a:pt x="101017" y="178594"/>
                  <a:pt x="95250" y="178594"/>
                </a:cubicBezTo>
                <a:cubicBezTo>
                  <a:pt x="89483" y="178594"/>
                  <a:pt x="83790" y="176882"/>
                  <a:pt x="79214" y="173348"/>
                </a:cubicBezTo>
                <a:cubicBezTo>
                  <a:pt x="52053" y="152623"/>
                  <a:pt x="0" y="104142"/>
                  <a:pt x="0" y="62396"/>
                </a:cubicBezTo>
                <a:lnTo>
                  <a:pt x="0" y="61429"/>
                </a:lnTo>
                <a:cubicBezTo>
                  <a:pt x="0" y="34082"/>
                  <a:pt x="22175" y="11906"/>
                  <a:pt x="49523" y="11906"/>
                </a:cubicBezTo>
                <a:cubicBezTo>
                  <a:pt x="65410" y="11906"/>
                  <a:pt x="80367" y="19534"/>
                  <a:pt x="89669" y="32407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157532" y="5341144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พฤติกรรมสุขภาพ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682484" y="53792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35719"/>
                </a:lnTo>
                <a:lnTo>
                  <a:pt x="119063" y="35719"/>
                </a:lnTo>
                <a:lnTo>
                  <a:pt x="119063" y="29766"/>
                </a:lnTo>
                <a:cubicBezTo>
                  <a:pt x="119063" y="19906"/>
                  <a:pt x="127062" y="11906"/>
                  <a:pt x="136922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65484"/>
                </a:lnTo>
                <a:cubicBezTo>
                  <a:pt x="190500" y="75344"/>
                  <a:pt x="182500" y="83344"/>
                  <a:pt x="172641" y="83344"/>
                </a:cubicBezTo>
                <a:lnTo>
                  <a:pt x="136922" y="83344"/>
                </a:lnTo>
                <a:cubicBezTo>
                  <a:pt x="127062" y="83344"/>
                  <a:pt x="119063" y="75344"/>
                  <a:pt x="119063" y="65484"/>
                </a:cubicBezTo>
                <a:lnTo>
                  <a:pt x="119063" y="59531"/>
                </a:lnTo>
                <a:lnTo>
                  <a:pt x="71438" y="59531"/>
                </a:lnTo>
                <a:lnTo>
                  <a:pt x="71438" y="65484"/>
                </a:lnTo>
                <a:cubicBezTo>
                  <a:pt x="71438" y="68200"/>
                  <a:pt x="70805" y="70805"/>
                  <a:pt x="69726" y="73112"/>
                </a:cubicBezTo>
                <a:lnTo>
                  <a:pt x="95250" y="107156"/>
                </a:lnTo>
                <a:lnTo>
                  <a:pt x="125016" y="107156"/>
                </a:lnTo>
                <a:cubicBezTo>
                  <a:pt x="134875" y="107156"/>
                  <a:pt x="142875" y="115156"/>
                  <a:pt x="142875" y="125016"/>
                </a:cubicBezTo>
                <a:lnTo>
                  <a:pt x="142875" y="160734"/>
                </a:lnTo>
                <a:cubicBezTo>
                  <a:pt x="142875" y="170594"/>
                  <a:pt x="134875" y="178594"/>
                  <a:pt x="125016" y="178594"/>
                </a:cubicBezTo>
                <a:lnTo>
                  <a:pt x="89297" y="178594"/>
                </a:lnTo>
                <a:cubicBezTo>
                  <a:pt x="79437" y="178594"/>
                  <a:pt x="71438" y="170594"/>
                  <a:pt x="71438" y="160734"/>
                </a:cubicBezTo>
                <a:lnTo>
                  <a:pt x="71438" y="125016"/>
                </a:lnTo>
                <a:cubicBezTo>
                  <a:pt x="71438" y="122300"/>
                  <a:pt x="72070" y="119695"/>
                  <a:pt x="73149" y="117388"/>
                </a:cubicBezTo>
                <a:lnTo>
                  <a:pt x="47625" y="83344"/>
                </a:ln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011097" y="5341144"/>
            <a:ext cx="790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ครอบคลุม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7115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Social-Ecological Model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7277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แนวคิดและระดับอิทธิพล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95400"/>
            <a:ext cx="7143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พฤติกรรมสุขภาพได้รับอิทธิพลจากหลายระดับ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870710"/>
            <a:ext cx="7037070" cy="1760220"/>
          </a:xfrm>
          <a:custGeom>
            <a:avLst/>
            <a:gdLst/>
            <a:ahLst/>
            <a:cxnLst/>
            <a:rect l="l" t="t" r="r" b="b"/>
            <a:pathLst>
              <a:path w="7037070" h="1760220">
                <a:moveTo>
                  <a:pt x="152400" y="0"/>
                </a:moveTo>
                <a:lnTo>
                  <a:pt x="6884670" y="0"/>
                </a:lnTo>
                <a:cubicBezTo>
                  <a:pt x="6968838" y="0"/>
                  <a:pt x="7037070" y="68232"/>
                  <a:pt x="7037070" y="152400"/>
                </a:cubicBezTo>
                <a:lnTo>
                  <a:pt x="7037070" y="1607820"/>
                </a:lnTo>
                <a:cubicBezTo>
                  <a:pt x="7037070" y="1691988"/>
                  <a:pt x="6968838" y="1760220"/>
                  <a:pt x="6884670" y="1760220"/>
                </a:cubicBezTo>
                <a:lnTo>
                  <a:pt x="152400" y="1760220"/>
                </a:lnTo>
                <a:cubicBezTo>
                  <a:pt x="68232" y="1760220"/>
                  <a:pt x="0" y="1691988"/>
                  <a:pt x="0" y="160782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55320" y="21412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850583" y="2312668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379220" y="2141218"/>
            <a:ext cx="5867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แนวคิดพื้นฐาน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79220" y="2522218"/>
            <a:ext cx="585787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พฤติกรรมสุขภาพของบุคคลได้รับอิทธิพลจากหลายระดับที่ซ้อนทับกัน ตั้งแต่ระดับบุคคลไปจนถึงระดับสังคม การแก้ไขปัญหาต้องครอบคลุมหลายระดับจึงจะมีประสิทธิผล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4810" y="3826674"/>
            <a:ext cx="7037070" cy="1531620"/>
          </a:xfrm>
          <a:custGeom>
            <a:avLst/>
            <a:gdLst/>
            <a:ahLst/>
            <a:cxnLst/>
            <a:rect l="l" t="t" r="r" b="b"/>
            <a:pathLst>
              <a:path w="7037070" h="1531620">
                <a:moveTo>
                  <a:pt x="152396" y="0"/>
                </a:moveTo>
                <a:lnTo>
                  <a:pt x="6884674" y="0"/>
                </a:lnTo>
                <a:cubicBezTo>
                  <a:pt x="6968840" y="0"/>
                  <a:pt x="7037070" y="68230"/>
                  <a:pt x="7037070" y="152396"/>
                </a:cubicBezTo>
                <a:lnTo>
                  <a:pt x="7037070" y="1379224"/>
                </a:lnTo>
                <a:cubicBezTo>
                  <a:pt x="7037070" y="1463390"/>
                  <a:pt x="6968840" y="1531620"/>
                  <a:pt x="6884674" y="1531620"/>
                </a:cubicBezTo>
                <a:lnTo>
                  <a:pt x="152396" y="1531620"/>
                </a:lnTo>
                <a:cubicBezTo>
                  <a:pt x="68230" y="1531620"/>
                  <a:pt x="0" y="1463390"/>
                  <a:pt x="0" y="1379224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55320" y="4097182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814864" y="4268632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379220" y="4097182"/>
            <a:ext cx="389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จุดเด่นของ SEM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379220" y="455438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569720" y="4478182"/>
            <a:ext cx="1619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มองเห็นปัจจัยหลายระดับ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354229" y="455438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544729" y="4478182"/>
            <a:ext cx="1704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เชื่อมโยงกับ intervention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379220" y="493538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569720" y="4859182"/>
            <a:ext cx="1419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ครอบคลุมทุกภาคส่วน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354229" y="493538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3544729" y="4859182"/>
            <a:ext cx="1247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อิงทฤษฎีพฤติกรรม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1000" y="5552601"/>
            <a:ext cx="7048500" cy="685800"/>
          </a:xfrm>
          <a:custGeom>
            <a:avLst/>
            <a:gdLst/>
            <a:ahLst/>
            <a:cxnLst/>
            <a:rect l="l" t="t" r="r" b="b"/>
            <a:pathLst>
              <a:path w="7048500" h="685800">
                <a:moveTo>
                  <a:pt x="152398" y="0"/>
                </a:moveTo>
                <a:lnTo>
                  <a:pt x="6896102" y="0"/>
                </a:lnTo>
                <a:cubicBezTo>
                  <a:pt x="6980269" y="0"/>
                  <a:pt x="7048500" y="68231"/>
                  <a:pt x="7048500" y="152398"/>
                </a:cubicBezTo>
                <a:lnTo>
                  <a:pt x="7048500" y="533402"/>
                </a:lnTo>
                <a:cubicBezTo>
                  <a:pt x="7048500" y="617569"/>
                  <a:pt x="6980269" y="685800"/>
                  <a:pt x="6896102" y="685800"/>
                </a:cubicBezTo>
                <a:lnTo>
                  <a:pt x="152398" y="685800"/>
                </a:lnTo>
                <a:cubicBezTo>
                  <a:pt x="68287" y="685800"/>
                  <a:pt x="0" y="617513"/>
                  <a:pt x="0" y="5334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33413" y="580025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000125" y="5781201"/>
            <a:ext cx="461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ที่มา:</a:t>
            </a:r>
            <a:r>
              <a:rPr lang="en-US" sz="1200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ดัดแปลงจาก Ecological Systems Theory ของ Bronfenbrenner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814310" y="384810"/>
            <a:ext cx="3989070" cy="6084570"/>
          </a:xfrm>
          <a:custGeom>
            <a:avLst/>
            <a:gdLst/>
            <a:ahLst/>
            <a:cxnLst/>
            <a:rect l="l" t="t" r="r" b="b"/>
            <a:pathLst>
              <a:path w="3989070" h="6084570">
                <a:moveTo>
                  <a:pt x="228614" y="0"/>
                </a:moveTo>
                <a:lnTo>
                  <a:pt x="3760456" y="0"/>
                </a:lnTo>
                <a:cubicBezTo>
                  <a:pt x="3886716" y="0"/>
                  <a:pt x="3989070" y="102354"/>
                  <a:pt x="3989070" y="228614"/>
                </a:cubicBezTo>
                <a:lnTo>
                  <a:pt x="3989070" y="5855956"/>
                </a:lnTo>
                <a:cubicBezTo>
                  <a:pt x="3989070" y="5982216"/>
                  <a:pt x="3886716" y="6084570"/>
                  <a:pt x="3760456" y="6084570"/>
                </a:cubicBezTo>
                <a:lnTo>
                  <a:pt x="228614" y="6084570"/>
                </a:lnTo>
                <a:cubicBezTo>
                  <a:pt x="102354" y="6084570"/>
                  <a:pt x="0" y="5982216"/>
                  <a:pt x="0" y="5855956"/>
                </a:cubicBezTo>
                <a:lnTo>
                  <a:pt x="0" y="228614"/>
                </a:lnTo>
                <a:cubicBezTo>
                  <a:pt x="0" y="102354"/>
                  <a:pt x="102354" y="0"/>
                  <a:pt x="22861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28600" dist="3810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065770" y="1047750"/>
            <a:ext cx="3486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ระดับอิทธิพล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141970" y="1657229"/>
            <a:ext cx="3352800" cy="952500"/>
          </a:xfrm>
          <a:custGeom>
            <a:avLst/>
            <a:gdLst/>
            <a:ahLst/>
            <a:cxnLst/>
            <a:rect l="l" t="t" r="r" b="b"/>
            <a:pathLst>
              <a:path w="3352800" h="952500">
                <a:moveTo>
                  <a:pt x="38100" y="0"/>
                </a:moveTo>
                <a:lnTo>
                  <a:pt x="3238500" y="0"/>
                </a:lnTo>
                <a:cubicBezTo>
                  <a:pt x="3301584" y="0"/>
                  <a:pt x="3352800" y="51216"/>
                  <a:pt x="3352800" y="114300"/>
                </a:cubicBezTo>
                <a:lnTo>
                  <a:pt x="3352800" y="838200"/>
                </a:lnTo>
                <a:cubicBezTo>
                  <a:pt x="3352800" y="901284"/>
                  <a:pt x="3301584" y="952500"/>
                  <a:pt x="323850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8141970" y="1657229"/>
            <a:ext cx="38100" cy="952500"/>
          </a:xfrm>
          <a:custGeom>
            <a:avLst/>
            <a:gdLst/>
            <a:ahLst/>
            <a:cxnLst/>
            <a:rect l="l" t="t" r="r" b="b"/>
            <a:pathLst>
              <a:path w="38100" h="952500">
                <a:moveTo>
                  <a:pt x="38100" y="0"/>
                </a:moveTo>
                <a:lnTo>
                  <a:pt x="38100" y="0"/>
                </a:lnTo>
                <a:lnTo>
                  <a:pt x="38100" y="952500"/>
                </a:ln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8313420" y="180962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8437245" y="1923929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8808720" y="1866779"/>
            <a:ext cx="828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Individual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313420" y="2266829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ความรู้ ทัศนคติ ทักษะ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141970" y="2724029"/>
            <a:ext cx="3352800" cy="952500"/>
          </a:xfrm>
          <a:custGeom>
            <a:avLst/>
            <a:gdLst/>
            <a:ahLst/>
            <a:cxnLst/>
            <a:rect l="l" t="t" r="r" b="b"/>
            <a:pathLst>
              <a:path w="3352800" h="952500">
                <a:moveTo>
                  <a:pt x="38100" y="0"/>
                </a:moveTo>
                <a:lnTo>
                  <a:pt x="3238500" y="0"/>
                </a:lnTo>
                <a:cubicBezTo>
                  <a:pt x="3301584" y="0"/>
                  <a:pt x="3352800" y="51216"/>
                  <a:pt x="3352800" y="114300"/>
                </a:cubicBezTo>
                <a:lnTo>
                  <a:pt x="3352800" y="838200"/>
                </a:lnTo>
                <a:cubicBezTo>
                  <a:pt x="3352800" y="901284"/>
                  <a:pt x="3301584" y="952500"/>
                  <a:pt x="323850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8141970" y="2724029"/>
            <a:ext cx="38100" cy="952500"/>
          </a:xfrm>
          <a:custGeom>
            <a:avLst/>
            <a:gdLst/>
            <a:ahLst/>
            <a:cxnLst/>
            <a:rect l="l" t="t" r="r" b="b"/>
            <a:pathLst>
              <a:path w="38100" h="952500">
                <a:moveTo>
                  <a:pt x="38100" y="0"/>
                </a:moveTo>
                <a:lnTo>
                  <a:pt x="38100" y="0"/>
                </a:lnTo>
                <a:lnTo>
                  <a:pt x="38100" y="952500"/>
                </a:ln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8313420" y="287642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8408670" y="2990729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808720" y="2933579"/>
            <a:ext cx="1047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Relationship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313420" y="3333629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ครอบครัว เพื่อน คู่ครอง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141970" y="3790829"/>
            <a:ext cx="3352800" cy="952500"/>
          </a:xfrm>
          <a:custGeom>
            <a:avLst/>
            <a:gdLst/>
            <a:ahLst/>
            <a:cxnLst/>
            <a:rect l="l" t="t" r="r" b="b"/>
            <a:pathLst>
              <a:path w="3352800" h="952500">
                <a:moveTo>
                  <a:pt x="38100" y="0"/>
                </a:moveTo>
                <a:lnTo>
                  <a:pt x="3238500" y="0"/>
                </a:lnTo>
                <a:cubicBezTo>
                  <a:pt x="3301584" y="0"/>
                  <a:pt x="3352800" y="51216"/>
                  <a:pt x="3352800" y="114300"/>
                </a:cubicBezTo>
                <a:lnTo>
                  <a:pt x="3352800" y="838200"/>
                </a:lnTo>
                <a:cubicBezTo>
                  <a:pt x="3352800" y="901284"/>
                  <a:pt x="3301584" y="952500"/>
                  <a:pt x="323850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8141970" y="3790829"/>
            <a:ext cx="38100" cy="952500"/>
          </a:xfrm>
          <a:custGeom>
            <a:avLst/>
            <a:gdLst/>
            <a:ahLst/>
            <a:cxnLst/>
            <a:rect l="l" t="t" r="r" b="b"/>
            <a:pathLst>
              <a:path w="38100" h="952500">
                <a:moveTo>
                  <a:pt x="38100" y="0"/>
                </a:moveTo>
                <a:lnTo>
                  <a:pt x="38100" y="0"/>
                </a:lnTo>
                <a:lnTo>
                  <a:pt x="38100" y="952500"/>
                </a:ln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8313420" y="394322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8446770" y="4057529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19050" y="0"/>
                </a:moveTo>
                <a:cubicBezTo>
                  <a:pt x="8543" y="0"/>
                  <a:pt x="0" y="8543"/>
                  <a:pt x="0" y="19050"/>
                </a:cubicBezTo>
                <a:lnTo>
                  <a:pt x="0" y="133350"/>
                </a:lnTo>
                <a:cubicBezTo>
                  <a:pt x="0" y="143857"/>
                  <a:pt x="8543" y="152400"/>
                  <a:pt x="19050" y="152400"/>
                </a:cubicBezTo>
                <a:lnTo>
                  <a:pt x="95250" y="152400"/>
                </a:lnTo>
                <a:cubicBezTo>
                  <a:pt x="105757" y="152400"/>
                  <a:pt x="114300" y="143857"/>
                  <a:pt x="114300" y="133350"/>
                </a:cubicBezTo>
                <a:lnTo>
                  <a:pt x="114300" y="19050"/>
                </a:lnTo>
                <a:cubicBezTo>
                  <a:pt x="114300" y="8543"/>
                  <a:pt x="105757" y="0"/>
                  <a:pt x="95250" y="0"/>
                </a:cubicBezTo>
                <a:lnTo>
                  <a:pt x="19050" y="0"/>
                </a:lnTo>
                <a:close/>
                <a:moveTo>
                  <a:pt x="52388" y="104775"/>
                </a:moveTo>
                <a:lnTo>
                  <a:pt x="61912" y="104775"/>
                </a:lnTo>
                <a:cubicBezTo>
                  <a:pt x="67181" y="104775"/>
                  <a:pt x="71438" y="109031"/>
                  <a:pt x="71438" y="114300"/>
                </a:cubicBezTo>
                <a:lnTo>
                  <a:pt x="71438" y="138113"/>
                </a:lnTo>
                <a:lnTo>
                  <a:pt x="42863" y="138113"/>
                </a:lnTo>
                <a:lnTo>
                  <a:pt x="42863" y="114300"/>
                </a:lnTo>
                <a:cubicBezTo>
                  <a:pt x="42863" y="109031"/>
                  <a:pt x="47119" y="104775"/>
                  <a:pt x="52388" y="104775"/>
                </a:cubicBezTo>
                <a:close/>
                <a:moveTo>
                  <a:pt x="28575" y="33338"/>
                </a:moveTo>
                <a:cubicBezTo>
                  <a:pt x="28575" y="30718"/>
                  <a:pt x="30718" y="28575"/>
                  <a:pt x="33338" y="28575"/>
                </a:cubicBezTo>
                <a:lnTo>
                  <a:pt x="42863" y="28575"/>
                </a:lnTo>
                <a:cubicBezTo>
                  <a:pt x="45482" y="28575"/>
                  <a:pt x="47625" y="30718"/>
                  <a:pt x="47625" y="33338"/>
                </a:cubicBezTo>
                <a:lnTo>
                  <a:pt x="47625" y="42863"/>
                </a:lnTo>
                <a:cubicBezTo>
                  <a:pt x="47625" y="45482"/>
                  <a:pt x="45482" y="47625"/>
                  <a:pt x="42863" y="47625"/>
                </a:cubicBezTo>
                <a:lnTo>
                  <a:pt x="33338" y="47625"/>
                </a:lnTo>
                <a:cubicBezTo>
                  <a:pt x="30718" y="47625"/>
                  <a:pt x="28575" y="45482"/>
                  <a:pt x="28575" y="42863"/>
                </a:cubicBezTo>
                <a:lnTo>
                  <a:pt x="28575" y="33338"/>
                </a:lnTo>
                <a:close/>
                <a:moveTo>
                  <a:pt x="71438" y="28575"/>
                </a:moveTo>
                <a:lnTo>
                  <a:pt x="80962" y="28575"/>
                </a:lnTo>
                <a:cubicBezTo>
                  <a:pt x="83582" y="28575"/>
                  <a:pt x="85725" y="30718"/>
                  <a:pt x="85725" y="33338"/>
                </a:cubicBezTo>
                <a:lnTo>
                  <a:pt x="85725" y="42863"/>
                </a:lnTo>
                <a:cubicBezTo>
                  <a:pt x="85725" y="45482"/>
                  <a:pt x="83582" y="47625"/>
                  <a:pt x="80962" y="47625"/>
                </a:cubicBezTo>
                <a:lnTo>
                  <a:pt x="71438" y="47625"/>
                </a:lnTo>
                <a:cubicBezTo>
                  <a:pt x="68818" y="47625"/>
                  <a:pt x="66675" y="45482"/>
                  <a:pt x="66675" y="42863"/>
                </a:cubicBezTo>
                <a:lnTo>
                  <a:pt x="66675" y="33338"/>
                </a:lnTo>
                <a:cubicBezTo>
                  <a:pt x="66675" y="30718"/>
                  <a:pt x="68818" y="28575"/>
                  <a:pt x="71438" y="28575"/>
                </a:cubicBezTo>
                <a:close/>
                <a:moveTo>
                  <a:pt x="28575" y="71438"/>
                </a:moveTo>
                <a:cubicBezTo>
                  <a:pt x="28575" y="68818"/>
                  <a:pt x="30718" y="66675"/>
                  <a:pt x="33338" y="66675"/>
                </a:cubicBezTo>
                <a:lnTo>
                  <a:pt x="42863" y="66675"/>
                </a:lnTo>
                <a:cubicBezTo>
                  <a:pt x="45482" y="66675"/>
                  <a:pt x="47625" y="68818"/>
                  <a:pt x="47625" y="71438"/>
                </a:cubicBezTo>
                <a:lnTo>
                  <a:pt x="47625" y="80962"/>
                </a:lnTo>
                <a:cubicBezTo>
                  <a:pt x="47625" y="83582"/>
                  <a:pt x="45482" y="85725"/>
                  <a:pt x="42863" y="85725"/>
                </a:cubicBezTo>
                <a:lnTo>
                  <a:pt x="33338" y="85725"/>
                </a:lnTo>
                <a:cubicBezTo>
                  <a:pt x="30718" y="85725"/>
                  <a:pt x="28575" y="83582"/>
                  <a:pt x="28575" y="80962"/>
                </a:cubicBezTo>
                <a:lnTo>
                  <a:pt x="28575" y="71438"/>
                </a:lnTo>
                <a:close/>
                <a:moveTo>
                  <a:pt x="71438" y="66675"/>
                </a:moveTo>
                <a:lnTo>
                  <a:pt x="80962" y="66675"/>
                </a:lnTo>
                <a:cubicBezTo>
                  <a:pt x="83582" y="66675"/>
                  <a:pt x="85725" y="68818"/>
                  <a:pt x="85725" y="71438"/>
                </a:cubicBezTo>
                <a:lnTo>
                  <a:pt x="85725" y="80962"/>
                </a:lnTo>
                <a:cubicBezTo>
                  <a:pt x="85725" y="83582"/>
                  <a:pt x="83582" y="85725"/>
                  <a:pt x="80962" y="85725"/>
                </a:cubicBezTo>
                <a:lnTo>
                  <a:pt x="71438" y="85725"/>
                </a:lnTo>
                <a:cubicBezTo>
                  <a:pt x="68818" y="85725"/>
                  <a:pt x="66675" y="83582"/>
                  <a:pt x="66675" y="80962"/>
                </a:cubicBezTo>
                <a:lnTo>
                  <a:pt x="66675" y="71438"/>
                </a:lnTo>
                <a:cubicBezTo>
                  <a:pt x="66675" y="68818"/>
                  <a:pt x="68818" y="66675"/>
                  <a:pt x="71438" y="66675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808720" y="4000379"/>
            <a:ext cx="990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Community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313420" y="4400429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ชุมชน โรงเรียน ที่ทำงาน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141970" y="4857629"/>
            <a:ext cx="3352800" cy="952500"/>
          </a:xfrm>
          <a:custGeom>
            <a:avLst/>
            <a:gdLst/>
            <a:ahLst/>
            <a:cxnLst/>
            <a:rect l="l" t="t" r="r" b="b"/>
            <a:pathLst>
              <a:path w="3352800" h="952500">
                <a:moveTo>
                  <a:pt x="38100" y="0"/>
                </a:moveTo>
                <a:lnTo>
                  <a:pt x="3238500" y="0"/>
                </a:lnTo>
                <a:cubicBezTo>
                  <a:pt x="3301584" y="0"/>
                  <a:pt x="3352800" y="51216"/>
                  <a:pt x="3352800" y="114300"/>
                </a:cubicBezTo>
                <a:lnTo>
                  <a:pt x="3352800" y="838200"/>
                </a:lnTo>
                <a:cubicBezTo>
                  <a:pt x="3352800" y="901284"/>
                  <a:pt x="3301584" y="952500"/>
                  <a:pt x="323850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8141970" y="4857629"/>
            <a:ext cx="38100" cy="952500"/>
          </a:xfrm>
          <a:custGeom>
            <a:avLst/>
            <a:gdLst/>
            <a:ahLst/>
            <a:cxnLst/>
            <a:rect l="l" t="t" r="r" b="b"/>
            <a:pathLst>
              <a:path w="38100" h="952500">
                <a:moveTo>
                  <a:pt x="38100" y="0"/>
                </a:moveTo>
                <a:lnTo>
                  <a:pt x="38100" y="0"/>
                </a:lnTo>
                <a:lnTo>
                  <a:pt x="38100" y="952500"/>
                </a:ln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8313420" y="501002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8427720" y="512432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4745" y="83344"/>
                </a:moveTo>
                <a:lnTo>
                  <a:pt x="47923" y="83344"/>
                </a:lnTo>
                <a:cubicBezTo>
                  <a:pt x="48786" y="102543"/>
                  <a:pt x="53042" y="120223"/>
                  <a:pt x="59085" y="133171"/>
                </a:cubicBezTo>
                <a:cubicBezTo>
                  <a:pt x="62478" y="140464"/>
                  <a:pt x="66139" y="145613"/>
                  <a:pt x="69533" y="148769"/>
                </a:cubicBezTo>
                <a:cubicBezTo>
                  <a:pt x="72866" y="151894"/>
                  <a:pt x="75158" y="152400"/>
                  <a:pt x="76349" y="152400"/>
                </a:cubicBezTo>
                <a:cubicBezTo>
                  <a:pt x="77539" y="152400"/>
                  <a:pt x="79831" y="151894"/>
                  <a:pt x="83165" y="148769"/>
                </a:cubicBezTo>
                <a:cubicBezTo>
                  <a:pt x="86558" y="145613"/>
                  <a:pt x="90220" y="140434"/>
                  <a:pt x="93613" y="133171"/>
                </a:cubicBezTo>
                <a:cubicBezTo>
                  <a:pt x="99655" y="120223"/>
                  <a:pt x="103912" y="102543"/>
                  <a:pt x="104775" y="83344"/>
                </a:cubicBezTo>
                <a:close/>
                <a:moveTo>
                  <a:pt x="47893" y="69056"/>
                </a:moveTo>
                <a:lnTo>
                  <a:pt x="104715" y="69056"/>
                </a:lnTo>
                <a:cubicBezTo>
                  <a:pt x="103882" y="49857"/>
                  <a:pt x="99626" y="32177"/>
                  <a:pt x="93583" y="19229"/>
                </a:cubicBezTo>
                <a:cubicBezTo>
                  <a:pt x="90190" y="11966"/>
                  <a:pt x="86529" y="6787"/>
                  <a:pt x="83135" y="3631"/>
                </a:cubicBezTo>
                <a:cubicBezTo>
                  <a:pt x="79802" y="506"/>
                  <a:pt x="77510" y="0"/>
                  <a:pt x="76319" y="0"/>
                </a:cubicBezTo>
                <a:cubicBezTo>
                  <a:pt x="75128" y="0"/>
                  <a:pt x="72836" y="506"/>
                  <a:pt x="69503" y="3631"/>
                </a:cubicBezTo>
                <a:cubicBezTo>
                  <a:pt x="66109" y="6787"/>
                  <a:pt x="62448" y="11966"/>
                  <a:pt x="59055" y="19229"/>
                </a:cubicBezTo>
                <a:cubicBezTo>
                  <a:pt x="53013" y="32177"/>
                  <a:pt x="48756" y="49857"/>
                  <a:pt x="47893" y="69056"/>
                </a:cubicBezTo>
                <a:close/>
                <a:moveTo>
                  <a:pt x="33605" y="69056"/>
                </a:moveTo>
                <a:cubicBezTo>
                  <a:pt x="34647" y="43577"/>
                  <a:pt x="41225" y="19913"/>
                  <a:pt x="50840" y="4376"/>
                </a:cubicBezTo>
                <a:cubicBezTo>
                  <a:pt x="23426" y="14079"/>
                  <a:pt x="3244" y="39052"/>
                  <a:pt x="446" y="69056"/>
                </a:cubicBezTo>
                <a:lnTo>
                  <a:pt x="33605" y="69056"/>
                </a:lnTo>
                <a:close/>
                <a:moveTo>
                  <a:pt x="446" y="83344"/>
                </a:moveTo>
                <a:cubicBezTo>
                  <a:pt x="3244" y="113348"/>
                  <a:pt x="23426" y="138321"/>
                  <a:pt x="50840" y="148024"/>
                </a:cubicBezTo>
                <a:cubicBezTo>
                  <a:pt x="41225" y="132487"/>
                  <a:pt x="34647" y="108823"/>
                  <a:pt x="33605" y="83344"/>
                </a:cubicBezTo>
                <a:lnTo>
                  <a:pt x="446" y="83344"/>
                </a:lnTo>
                <a:close/>
                <a:moveTo>
                  <a:pt x="119033" y="83344"/>
                </a:moveTo>
                <a:cubicBezTo>
                  <a:pt x="117991" y="108823"/>
                  <a:pt x="111413" y="132487"/>
                  <a:pt x="101798" y="148024"/>
                </a:cubicBezTo>
                <a:cubicBezTo>
                  <a:pt x="129213" y="138291"/>
                  <a:pt x="149394" y="113348"/>
                  <a:pt x="152192" y="83344"/>
                </a:cubicBezTo>
                <a:lnTo>
                  <a:pt x="119033" y="83344"/>
                </a:lnTo>
                <a:close/>
                <a:moveTo>
                  <a:pt x="152192" y="69056"/>
                </a:moveTo>
                <a:cubicBezTo>
                  <a:pt x="149394" y="39052"/>
                  <a:pt x="129213" y="14079"/>
                  <a:pt x="101798" y="4376"/>
                </a:cubicBezTo>
                <a:cubicBezTo>
                  <a:pt x="111413" y="19913"/>
                  <a:pt x="117991" y="43577"/>
                  <a:pt x="119033" y="69056"/>
                </a:cubicBezTo>
                <a:lnTo>
                  <a:pt x="152192" y="69056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8808720" y="5067179"/>
            <a:ext cx="704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Societal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313420" y="5467229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นโยบาย กฎหมาย วัฒนธรรม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SEM Framework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ระดับ (Thai Health Adaptation)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10477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โครงสร้าง 5 ระดับตามบริบทสาธารณสุขไทย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0675" y="1463675"/>
            <a:ext cx="11547475" cy="5308600"/>
          </a:xfrm>
          <a:custGeom>
            <a:avLst/>
            <a:gdLst/>
            <a:ahLst/>
            <a:cxnLst/>
            <a:rect l="l" t="t" r="r" b="b"/>
            <a:pathLst>
              <a:path w="11547475" h="5308600">
                <a:moveTo>
                  <a:pt x="190526" y="0"/>
                </a:moveTo>
                <a:lnTo>
                  <a:pt x="11356949" y="0"/>
                </a:lnTo>
                <a:cubicBezTo>
                  <a:pt x="11462174" y="0"/>
                  <a:pt x="11547475" y="85301"/>
                  <a:pt x="11547475" y="190526"/>
                </a:cubicBezTo>
                <a:lnTo>
                  <a:pt x="11547475" y="5118074"/>
                </a:lnTo>
                <a:cubicBezTo>
                  <a:pt x="11547475" y="5223299"/>
                  <a:pt x="11462174" y="5308600"/>
                  <a:pt x="11356949" y="5308600"/>
                </a:cubicBezTo>
                <a:lnTo>
                  <a:pt x="190526" y="5308600"/>
                </a:lnTo>
                <a:cubicBezTo>
                  <a:pt x="85301" y="5308600"/>
                  <a:pt x="0" y="5223299"/>
                  <a:pt x="0" y="5118074"/>
                </a:cubicBezTo>
                <a:lnTo>
                  <a:pt x="0" y="190526"/>
                </a:lnTo>
                <a:cubicBezTo>
                  <a:pt x="0" y="85301"/>
                  <a:pt x="85301" y="0"/>
                  <a:pt x="190526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90500" dist="3175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93725" y="1720848"/>
            <a:ext cx="11017250" cy="857250"/>
          </a:xfrm>
          <a:custGeom>
            <a:avLst/>
            <a:gdLst/>
            <a:ahLst/>
            <a:cxnLst/>
            <a:rect l="l" t="t" r="r" b="b"/>
            <a:pathLst>
              <a:path w="11017250" h="857250">
                <a:moveTo>
                  <a:pt x="31750" y="0"/>
                </a:moveTo>
                <a:lnTo>
                  <a:pt x="10890248" y="0"/>
                </a:lnTo>
                <a:cubicBezTo>
                  <a:pt x="10960389" y="0"/>
                  <a:pt x="11017250" y="56861"/>
                  <a:pt x="11017250" y="127002"/>
                </a:cubicBezTo>
                <a:lnTo>
                  <a:pt x="11017250" y="730248"/>
                </a:lnTo>
                <a:cubicBezTo>
                  <a:pt x="11017250" y="800389"/>
                  <a:pt x="10960389" y="857250"/>
                  <a:pt x="10890248" y="857250"/>
                </a:cubicBezTo>
                <a:lnTo>
                  <a:pt x="31750" y="857250"/>
                </a:lnTo>
                <a:cubicBezTo>
                  <a:pt x="14215" y="857250"/>
                  <a:pt x="0" y="843035"/>
                  <a:pt x="0" y="82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93725" y="1720848"/>
            <a:ext cx="31750" cy="857250"/>
          </a:xfrm>
          <a:custGeom>
            <a:avLst/>
            <a:gdLst/>
            <a:ahLst/>
            <a:cxnLst/>
            <a:rect l="l" t="t" r="r" b="b"/>
            <a:pathLst>
              <a:path w="31750" h="857250">
                <a:moveTo>
                  <a:pt x="31750" y="0"/>
                </a:moveTo>
                <a:lnTo>
                  <a:pt x="31750" y="0"/>
                </a:lnTo>
                <a:lnTo>
                  <a:pt x="31750" y="857250"/>
                </a:lnTo>
                <a:lnTo>
                  <a:pt x="31750" y="857250"/>
                </a:lnTo>
                <a:cubicBezTo>
                  <a:pt x="14227" y="857250"/>
                  <a:pt x="0" y="843023"/>
                  <a:pt x="0" y="82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68350" y="189538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75519" y="2006505"/>
            <a:ext cx="2143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435100" y="1879598"/>
            <a:ext cx="10112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Individual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435100" y="2197005"/>
            <a:ext cx="10088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ความรู้ ทัศนคติ ทักษะ ความเชื่อ ประวัติสุขภาพส่วนบุคคล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93725" y="2705005"/>
            <a:ext cx="11017250" cy="857250"/>
          </a:xfrm>
          <a:custGeom>
            <a:avLst/>
            <a:gdLst/>
            <a:ahLst/>
            <a:cxnLst/>
            <a:rect l="l" t="t" r="r" b="b"/>
            <a:pathLst>
              <a:path w="11017250" h="857250">
                <a:moveTo>
                  <a:pt x="31750" y="0"/>
                </a:moveTo>
                <a:lnTo>
                  <a:pt x="10890248" y="0"/>
                </a:lnTo>
                <a:cubicBezTo>
                  <a:pt x="10960389" y="0"/>
                  <a:pt x="11017250" y="56861"/>
                  <a:pt x="11017250" y="127002"/>
                </a:cubicBezTo>
                <a:lnTo>
                  <a:pt x="11017250" y="730248"/>
                </a:lnTo>
                <a:cubicBezTo>
                  <a:pt x="11017250" y="800389"/>
                  <a:pt x="10960389" y="857250"/>
                  <a:pt x="10890248" y="857250"/>
                </a:cubicBezTo>
                <a:lnTo>
                  <a:pt x="31750" y="857250"/>
                </a:lnTo>
                <a:cubicBezTo>
                  <a:pt x="14215" y="857250"/>
                  <a:pt x="0" y="843035"/>
                  <a:pt x="0" y="82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593725" y="2705005"/>
            <a:ext cx="31750" cy="857250"/>
          </a:xfrm>
          <a:custGeom>
            <a:avLst/>
            <a:gdLst/>
            <a:ahLst/>
            <a:cxnLst/>
            <a:rect l="l" t="t" r="r" b="b"/>
            <a:pathLst>
              <a:path w="31750" h="857250">
                <a:moveTo>
                  <a:pt x="31750" y="0"/>
                </a:moveTo>
                <a:lnTo>
                  <a:pt x="31750" y="0"/>
                </a:lnTo>
                <a:lnTo>
                  <a:pt x="31750" y="857250"/>
                </a:lnTo>
                <a:lnTo>
                  <a:pt x="31750" y="857250"/>
                </a:lnTo>
                <a:cubicBezTo>
                  <a:pt x="14227" y="857250"/>
                  <a:pt x="0" y="843023"/>
                  <a:pt x="0" y="82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768350" y="287953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55377" y="2990655"/>
            <a:ext cx="25400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435100" y="2863755"/>
            <a:ext cx="10112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Interpersonal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435100" y="3181155"/>
            <a:ext cx="10088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ครอบครัว เพื่อน คู่ครอง ความสัมพันธ์ใกล้ชิด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93725" y="3689155"/>
            <a:ext cx="11017250" cy="857250"/>
          </a:xfrm>
          <a:custGeom>
            <a:avLst/>
            <a:gdLst/>
            <a:ahLst/>
            <a:cxnLst/>
            <a:rect l="l" t="t" r="r" b="b"/>
            <a:pathLst>
              <a:path w="11017250" h="857250">
                <a:moveTo>
                  <a:pt x="31750" y="0"/>
                </a:moveTo>
                <a:lnTo>
                  <a:pt x="10890248" y="0"/>
                </a:lnTo>
                <a:cubicBezTo>
                  <a:pt x="10960389" y="0"/>
                  <a:pt x="11017250" y="56861"/>
                  <a:pt x="11017250" y="127002"/>
                </a:cubicBezTo>
                <a:lnTo>
                  <a:pt x="11017250" y="730248"/>
                </a:lnTo>
                <a:cubicBezTo>
                  <a:pt x="11017250" y="800389"/>
                  <a:pt x="10960389" y="857250"/>
                  <a:pt x="10890248" y="857250"/>
                </a:cubicBezTo>
                <a:lnTo>
                  <a:pt x="31750" y="857250"/>
                </a:lnTo>
                <a:cubicBezTo>
                  <a:pt x="14215" y="857250"/>
                  <a:pt x="0" y="843035"/>
                  <a:pt x="0" y="82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593725" y="3689155"/>
            <a:ext cx="31750" cy="857250"/>
          </a:xfrm>
          <a:custGeom>
            <a:avLst/>
            <a:gdLst/>
            <a:ahLst/>
            <a:cxnLst/>
            <a:rect l="l" t="t" r="r" b="b"/>
            <a:pathLst>
              <a:path w="31750" h="857250">
                <a:moveTo>
                  <a:pt x="31750" y="0"/>
                </a:moveTo>
                <a:lnTo>
                  <a:pt x="31750" y="0"/>
                </a:lnTo>
                <a:lnTo>
                  <a:pt x="31750" y="857250"/>
                </a:lnTo>
                <a:lnTo>
                  <a:pt x="31750" y="857250"/>
                </a:lnTo>
                <a:cubicBezTo>
                  <a:pt x="14227" y="857250"/>
                  <a:pt x="0" y="843023"/>
                  <a:pt x="0" y="82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68350" y="386367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952302" y="3974804"/>
            <a:ext cx="261937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435100" y="3847905"/>
            <a:ext cx="10112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Organizational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435100" y="4165304"/>
            <a:ext cx="10088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โรงเรียน ที่ทำงาน หน่วยบริการสุขภาพ องค์กร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93725" y="4673304"/>
            <a:ext cx="11017250" cy="857250"/>
          </a:xfrm>
          <a:custGeom>
            <a:avLst/>
            <a:gdLst/>
            <a:ahLst/>
            <a:cxnLst/>
            <a:rect l="l" t="t" r="r" b="b"/>
            <a:pathLst>
              <a:path w="11017250" h="857250">
                <a:moveTo>
                  <a:pt x="31750" y="0"/>
                </a:moveTo>
                <a:lnTo>
                  <a:pt x="10890248" y="0"/>
                </a:lnTo>
                <a:cubicBezTo>
                  <a:pt x="10960389" y="0"/>
                  <a:pt x="11017250" y="56861"/>
                  <a:pt x="11017250" y="127002"/>
                </a:cubicBezTo>
                <a:lnTo>
                  <a:pt x="11017250" y="730248"/>
                </a:lnTo>
                <a:cubicBezTo>
                  <a:pt x="11017250" y="800389"/>
                  <a:pt x="10960389" y="857250"/>
                  <a:pt x="10890248" y="857250"/>
                </a:cubicBezTo>
                <a:lnTo>
                  <a:pt x="31750" y="857250"/>
                </a:lnTo>
                <a:cubicBezTo>
                  <a:pt x="14215" y="857250"/>
                  <a:pt x="0" y="843035"/>
                  <a:pt x="0" y="82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593725" y="4673304"/>
            <a:ext cx="31750" cy="857250"/>
          </a:xfrm>
          <a:custGeom>
            <a:avLst/>
            <a:gdLst/>
            <a:ahLst/>
            <a:cxnLst/>
            <a:rect l="l" t="t" r="r" b="b"/>
            <a:pathLst>
              <a:path w="31750" h="857250">
                <a:moveTo>
                  <a:pt x="31750" y="0"/>
                </a:moveTo>
                <a:lnTo>
                  <a:pt x="31750" y="0"/>
                </a:lnTo>
                <a:lnTo>
                  <a:pt x="31750" y="857250"/>
                </a:lnTo>
                <a:lnTo>
                  <a:pt x="31750" y="857250"/>
                </a:lnTo>
                <a:cubicBezTo>
                  <a:pt x="14227" y="857250"/>
                  <a:pt x="0" y="843023"/>
                  <a:pt x="0" y="82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768350" y="484782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952500" y="4958953"/>
            <a:ext cx="261937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435100" y="4832054"/>
            <a:ext cx="10112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Community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435100" y="5149453"/>
            <a:ext cx="10088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ชุมชน เขตพื้นที่ สภาพแวดล้อม บริการในชุมชน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3725" y="5657453"/>
            <a:ext cx="11017250" cy="857250"/>
          </a:xfrm>
          <a:custGeom>
            <a:avLst/>
            <a:gdLst/>
            <a:ahLst/>
            <a:cxnLst/>
            <a:rect l="l" t="t" r="r" b="b"/>
            <a:pathLst>
              <a:path w="11017250" h="857250">
                <a:moveTo>
                  <a:pt x="31750" y="0"/>
                </a:moveTo>
                <a:lnTo>
                  <a:pt x="10890248" y="0"/>
                </a:lnTo>
                <a:cubicBezTo>
                  <a:pt x="10960389" y="0"/>
                  <a:pt x="11017250" y="56861"/>
                  <a:pt x="11017250" y="127002"/>
                </a:cubicBezTo>
                <a:lnTo>
                  <a:pt x="11017250" y="730248"/>
                </a:lnTo>
                <a:cubicBezTo>
                  <a:pt x="11017250" y="800389"/>
                  <a:pt x="10960389" y="857250"/>
                  <a:pt x="10890248" y="857250"/>
                </a:cubicBezTo>
                <a:lnTo>
                  <a:pt x="31750" y="857250"/>
                </a:lnTo>
                <a:cubicBezTo>
                  <a:pt x="14215" y="857250"/>
                  <a:pt x="0" y="843035"/>
                  <a:pt x="0" y="82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593725" y="5657453"/>
            <a:ext cx="31750" cy="857250"/>
          </a:xfrm>
          <a:custGeom>
            <a:avLst/>
            <a:gdLst/>
            <a:ahLst/>
            <a:cxnLst/>
            <a:rect l="l" t="t" r="r" b="b"/>
            <a:pathLst>
              <a:path w="31750" h="857250">
                <a:moveTo>
                  <a:pt x="31750" y="0"/>
                </a:moveTo>
                <a:lnTo>
                  <a:pt x="31750" y="0"/>
                </a:lnTo>
                <a:lnTo>
                  <a:pt x="31750" y="857250"/>
                </a:lnTo>
                <a:lnTo>
                  <a:pt x="31750" y="857250"/>
                </a:lnTo>
                <a:cubicBezTo>
                  <a:pt x="14227" y="857250"/>
                  <a:pt x="0" y="843023"/>
                  <a:pt x="0" y="825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768350" y="5831977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951210" y="5943102"/>
            <a:ext cx="261937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435100" y="5816203"/>
            <a:ext cx="10112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Policy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435100" y="6133602"/>
            <a:ext cx="10088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นโยบาย กฎหมาย วัฒนธรรม สื่อ ระดับประเทศ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17500" y="6936884"/>
            <a:ext cx="11557000" cy="6350"/>
          </a:xfrm>
          <a:custGeom>
            <a:avLst/>
            <a:gdLst/>
            <a:ahLst/>
            <a:cxnLst/>
            <a:rect l="l" t="t" r="r" b="b"/>
            <a:pathLst>
              <a:path w="11557000" h="6350">
                <a:moveTo>
                  <a:pt x="0" y="0"/>
                </a:moveTo>
                <a:lnTo>
                  <a:pt x="11557000" y="0"/>
                </a:lnTo>
                <a:lnTo>
                  <a:pt x="115570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349250" y="7098807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72653" y="95250"/>
                </a:moveTo>
                <a:cubicBezTo>
                  <a:pt x="74464" y="89719"/>
                  <a:pt x="78085" y="84708"/>
                  <a:pt x="82178" y="80392"/>
                </a:cubicBezTo>
                <a:cubicBezTo>
                  <a:pt x="90289" y="71859"/>
                  <a:pt x="95250" y="60325"/>
                  <a:pt x="95250" y="47625"/>
                </a:cubicBezTo>
                <a:cubicBezTo>
                  <a:pt x="95250" y="21332"/>
                  <a:pt x="73918" y="0"/>
                  <a:pt x="47625" y="0"/>
                </a:cubicBezTo>
                <a:cubicBezTo>
                  <a:pt x="21332" y="0"/>
                  <a:pt x="0" y="21332"/>
                  <a:pt x="0" y="47625"/>
                </a:cubicBezTo>
                <a:cubicBezTo>
                  <a:pt x="0" y="60325"/>
                  <a:pt x="4961" y="71859"/>
                  <a:pt x="13072" y="80392"/>
                </a:cubicBezTo>
                <a:cubicBezTo>
                  <a:pt x="17165" y="84708"/>
                  <a:pt x="20811" y="89719"/>
                  <a:pt x="22597" y="95250"/>
                </a:cubicBezTo>
                <a:lnTo>
                  <a:pt x="72628" y="95250"/>
                </a:lnTo>
                <a:close/>
                <a:moveTo>
                  <a:pt x="71438" y="107156"/>
                </a:moveTo>
                <a:lnTo>
                  <a:pt x="23812" y="107156"/>
                </a:lnTo>
                <a:lnTo>
                  <a:pt x="23812" y="111125"/>
                </a:lnTo>
                <a:cubicBezTo>
                  <a:pt x="23812" y="122089"/>
                  <a:pt x="32693" y="130969"/>
                  <a:pt x="43656" y="130969"/>
                </a:cubicBezTo>
                <a:lnTo>
                  <a:pt x="51594" y="130969"/>
                </a:lnTo>
                <a:cubicBezTo>
                  <a:pt x="62557" y="130969"/>
                  <a:pt x="71438" y="122089"/>
                  <a:pt x="71438" y="111125"/>
                </a:cubicBezTo>
                <a:lnTo>
                  <a:pt x="71438" y="107156"/>
                </a:lnTo>
                <a:close/>
                <a:moveTo>
                  <a:pt x="45641" y="27781"/>
                </a:moveTo>
                <a:cubicBezTo>
                  <a:pt x="35768" y="27781"/>
                  <a:pt x="27781" y="35768"/>
                  <a:pt x="27781" y="45641"/>
                </a:cubicBezTo>
                <a:cubicBezTo>
                  <a:pt x="27781" y="48940"/>
                  <a:pt x="25127" y="51594"/>
                  <a:pt x="21828" y="51594"/>
                </a:cubicBezTo>
                <a:cubicBezTo>
                  <a:pt x="18529" y="51594"/>
                  <a:pt x="15875" y="48940"/>
                  <a:pt x="15875" y="45641"/>
                </a:cubicBezTo>
                <a:cubicBezTo>
                  <a:pt x="15875" y="29195"/>
                  <a:pt x="29195" y="15875"/>
                  <a:pt x="45641" y="15875"/>
                </a:cubicBezTo>
                <a:cubicBezTo>
                  <a:pt x="48940" y="15875"/>
                  <a:pt x="51594" y="18529"/>
                  <a:pt x="51594" y="21828"/>
                </a:cubicBezTo>
                <a:cubicBezTo>
                  <a:pt x="51594" y="25127"/>
                  <a:pt x="48940" y="27781"/>
                  <a:pt x="45641" y="27781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515938" y="7067057"/>
            <a:ext cx="11422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หมายเหตุ:</a:t>
            </a: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สามารถปรับระดับให้เหมาะกับบริบทได้ เช่น รวม Interpersonal + Organizational หรือ แยกย่อยเพิ่ม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SEM Example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การสูบบุหรี่ในวัยรุ่น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 map ปัจจัยในแต่ละระดับ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756410"/>
            <a:ext cx="11418570" cy="4141470"/>
          </a:xfrm>
          <a:custGeom>
            <a:avLst/>
            <a:gdLst/>
            <a:ahLst/>
            <a:cxnLst/>
            <a:rect l="l" t="t" r="r" b="b"/>
            <a:pathLst>
              <a:path w="11418570" h="4141470">
                <a:moveTo>
                  <a:pt x="228609" y="0"/>
                </a:moveTo>
                <a:lnTo>
                  <a:pt x="11189961" y="0"/>
                </a:lnTo>
                <a:cubicBezTo>
                  <a:pt x="11316218" y="0"/>
                  <a:pt x="11418570" y="102352"/>
                  <a:pt x="11418570" y="228609"/>
                </a:cubicBezTo>
                <a:lnTo>
                  <a:pt x="11418570" y="3912861"/>
                </a:lnTo>
                <a:cubicBezTo>
                  <a:pt x="11418570" y="4039118"/>
                  <a:pt x="11316218" y="4141470"/>
                  <a:pt x="11189961" y="4141470"/>
                </a:cubicBezTo>
                <a:lnTo>
                  <a:pt x="228609" y="4141470"/>
                </a:lnTo>
                <a:cubicBezTo>
                  <a:pt x="102352" y="4141470"/>
                  <a:pt x="0" y="4039118"/>
                  <a:pt x="0" y="3912861"/>
                </a:cubicBezTo>
                <a:lnTo>
                  <a:pt x="0" y="228609"/>
                </a:lnTo>
                <a:cubicBezTo>
                  <a:pt x="0" y="102436"/>
                  <a:pt x="102436" y="0"/>
                  <a:pt x="22860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28600" dist="3810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93420" y="2084068"/>
            <a:ext cx="2038350" cy="3505200"/>
          </a:xfrm>
          <a:custGeom>
            <a:avLst/>
            <a:gdLst/>
            <a:ahLst/>
            <a:cxnLst/>
            <a:rect l="l" t="t" r="r" b="b"/>
            <a:pathLst>
              <a:path w="2038350" h="35052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352793"/>
                </a:lnTo>
                <a:cubicBezTo>
                  <a:pt x="2038350" y="3436965"/>
                  <a:pt x="1970115" y="3505200"/>
                  <a:pt x="1885943" y="3505200"/>
                </a:cubicBezTo>
                <a:lnTo>
                  <a:pt x="152407" y="3505200"/>
                </a:lnTo>
                <a:cubicBezTo>
                  <a:pt x="68235" y="3505200"/>
                  <a:pt x="0" y="3436965"/>
                  <a:pt x="0" y="335279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93420" y="2084068"/>
            <a:ext cx="2038350" cy="38100"/>
          </a:xfrm>
          <a:custGeom>
            <a:avLst/>
            <a:gdLst/>
            <a:ahLst/>
            <a:cxnLst/>
            <a:rect l="l" t="t" r="r" b="b"/>
            <a:pathLst>
              <a:path w="2038350" h="381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1446252" y="22936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1629609" y="246506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41058" y="2941318"/>
            <a:ext cx="1743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Individual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83920" y="33604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98220" y="34747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อยากลอง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83920" y="38557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998220" y="39700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คิดว่าเท่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83920" y="43510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98220" y="44653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ไม่รู้ผลกระทบ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83920" y="48463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98220" y="49606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ความเครียด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884884" y="2084068"/>
            <a:ext cx="2038350" cy="3505200"/>
          </a:xfrm>
          <a:custGeom>
            <a:avLst/>
            <a:gdLst/>
            <a:ahLst/>
            <a:cxnLst/>
            <a:rect l="l" t="t" r="r" b="b"/>
            <a:pathLst>
              <a:path w="2038350" h="35052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352793"/>
                </a:lnTo>
                <a:cubicBezTo>
                  <a:pt x="2038350" y="3436965"/>
                  <a:pt x="1970115" y="3505200"/>
                  <a:pt x="1885943" y="3505200"/>
                </a:cubicBezTo>
                <a:lnTo>
                  <a:pt x="152407" y="3505200"/>
                </a:lnTo>
                <a:cubicBezTo>
                  <a:pt x="68235" y="3505200"/>
                  <a:pt x="0" y="3436965"/>
                  <a:pt x="0" y="335279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2884884" y="2084068"/>
            <a:ext cx="2038350" cy="38100"/>
          </a:xfrm>
          <a:custGeom>
            <a:avLst/>
            <a:gdLst/>
            <a:ahLst/>
            <a:cxnLst/>
            <a:rect l="l" t="t" r="r" b="b"/>
            <a:pathLst>
              <a:path w="2038350" h="381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3637717" y="22936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3785354" y="2465068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3032522" y="2941318"/>
            <a:ext cx="1743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Interpersonal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075384" y="33604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3189684" y="34747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เพื่อนชวน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075384" y="38557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3189684" y="39700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พ่อแม่สูบ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075384" y="43510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3189684" y="44653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อยากเข้ากลุ่ม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075384" y="48463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3189684" y="49606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กดดันเพื่อน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076349" y="2084068"/>
            <a:ext cx="2038350" cy="3505200"/>
          </a:xfrm>
          <a:custGeom>
            <a:avLst/>
            <a:gdLst/>
            <a:ahLst/>
            <a:cxnLst/>
            <a:rect l="l" t="t" r="r" b="b"/>
            <a:pathLst>
              <a:path w="2038350" h="35052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352793"/>
                </a:lnTo>
                <a:cubicBezTo>
                  <a:pt x="2038350" y="3436965"/>
                  <a:pt x="1970115" y="3505200"/>
                  <a:pt x="1885943" y="3505200"/>
                </a:cubicBezTo>
                <a:lnTo>
                  <a:pt x="152407" y="3505200"/>
                </a:lnTo>
                <a:cubicBezTo>
                  <a:pt x="68235" y="3505200"/>
                  <a:pt x="0" y="3436965"/>
                  <a:pt x="0" y="335279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5076349" y="2084068"/>
            <a:ext cx="2038350" cy="38100"/>
          </a:xfrm>
          <a:custGeom>
            <a:avLst/>
            <a:gdLst/>
            <a:ahLst/>
            <a:cxnLst/>
            <a:rect l="l" t="t" r="r" b="b"/>
            <a:pathLst>
              <a:path w="2038350" h="381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5829181" y="22936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5988725" y="246506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0" y="71438"/>
                </a:moveTo>
                <a:cubicBezTo>
                  <a:pt x="0" y="58303"/>
                  <a:pt x="10678" y="47625"/>
                  <a:pt x="23812" y="47625"/>
                </a:cubicBezTo>
                <a:lnTo>
                  <a:pt x="47625" y="47625"/>
                </a:lnTo>
                <a:lnTo>
                  <a:pt x="95213" y="4800"/>
                </a:lnTo>
                <a:cubicBezTo>
                  <a:pt x="102022" y="-1302"/>
                  <a:pt x="112328" y="-1302"/>
                  <a:pt x="119100" y="4800"/>
                </a:cubicBezTo>
                <a:lnTo>
                  <a:pt x="166688" y="47625"/>
                </a:lnTo>
                <a:lnTo>
                  <a:pt x="190500" y="47625"/>
                </a:lnTo>
                <a:cubicBezTo>
                  <a:pt x="203634" y="47625"/>
                  <a:pt x="214313" y="58303"/>
                  <a:pt x="214313" y="71438"/>
                </a:cubicBezTo>
                <a:lnTo>
                  <a:pt x="214313" y="166688"/>
                </a:lnTo>
                <a:cubicBezTo>
                  <a:pt x="214313" y="179822"/>
                  <a:pt x="203634" y="190500"/>
                  <a:pt x="190500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71438"/>
                </a:lnTo>
                <a:close/>
                <a:moveTo>
                  <a:pt x="83344" y="139898"/>
                </a:moveTo>
                <a:lnTo>
                  <a:pt x="83344" y="172641"/>
                </a:lnTo>
                <a:lnTo>
                  <a:pt x="130969" y="172641"/>
                </a:lnTo>
                <a:lnTo>
                  <a:pt x="130969" y="139898"/>
                </a:lnTo>
                <a:cubicBezTo>
                  <a:pt x="130969" y="131676"/>
                  <a:pt x="124309" y="125016"/>
                  <a:pt x="116086" y="125016"/>
                </a:cubicBezTo>
                <a:lnTo>
                  <a:pt x="98227" y="125016"/>
                </a:lnTo>
                <a:cubicBezTo>
                  <a:pt x="90004" y="125016"/>
                  <a:pt x="83344" y="131676"/>
                  <a:pt x="83344" y="139898"/>
                </a:cubicBezTo>
                <a:close/>
                <a:moveTo>
                  <a:pt x="41672" y="142875"/>
                </a:moveTo>
                <a:cubicBezTo>
                  <a:pt x="44946" y="142875"/>
                  <a:pt x="47625" y="140196"/>
                  <a:pt x="47625" y="136922"/>
                </a:cubicBezTo>
                <a:lnTo>
                  <a:pt x="47625" y="125016"/>
                </a:lnTo>
                <a:cubicBezTo>
                  <a:pt x="47625" y="121741"/>
                  <a:pt x="44946" y="119063"/>
                  <a:pt x="41672" y="119063"/>
                </a:cubicBezTo>
                <a:lnTo>
                  <a:pt x="29766" y="119063"/>
                </a:lnTo>
                <a:cubicBezTo>
                  <a:pt x="26491" y="119063"/>
                  <a:pt x="23812" y="121741"/>
                  <a:pt x="23812" y="125016"/>
                </a:cubicBezTo>
                <a:lnTo>
                  <a:pt x="23812" y="136922"/>
                </a:lnTo>
                <a:cubicBezTo>
                  <a:pt x="23812" y="140196"/>
                  <a:pt x="26491" y="142875"/>
                  <a:pt x="29766" y="142875"/>
                </a:cubicBezTo>
                <a:lnTo>
                  <a:pt x="41672" y="142875"/>
                </a:lnTo>
                <a:close/>
                <a:moveTo>
                  <a:pt x="47625" y="89297"/>
                </a:moveTo>
                <a:lnTo>
                  <a:pt x="47625" y="77391"/>
                </a:lnTo>
                <a:cubicBezTo>
                  <a:pt x="47625" y="74116"/>
                  <a:pt x="44946" y="71438"/>
                  <a:pt x="41672" y="71438"/>
                </a:cubicBezTo>
                <a:lnTo>
                  <a:pt x="29766" y="71438"/>
                </a:lnTo>
                <a:cubicBezTo>
                  <a:pt x="26491" y="71438"/>
                  <a:pt x="23812" y="74116"/>
                  <a:pt x="23812" y="77391"/>
                </a:cubicBezTo>
                <a:lnTo>
                  <a:pt x="23812" y="89297"/>
                </a:lnTo>
                <a:cubicBezTo>
                  <a:pt x="23812" y="92571"/>
                  <a:pt x="26491" y="95250"/>
                  <a:pt x="29766" y="95250"/>
                </a:cubicBezTo>
                <a:lnTo>
                  <a:pt x="41672" y="95250"/>
                </a:lnTo>
                <a:cubicBezTo>
                  <a:pt x="44946" y="95250"/>
                  <a:pt x="47625" y="92571"/>
                  <a:pt x="47625" y="89297"/>
                </a:cubicBezTo>
                <a:close/>
                <a:moveTo>
                  <a:pt x="184547" y="142875"/>
                </a:moveTo>
                <a:cubicBezTo>
                  <a:pt x="187821" y="142875"/>
                  <a:pt x="190500" y="140196"/>
                  <a:pt x="190500" y="136922"/>
                </a:cubicBezTo>
                <a:lnTo>
                  <a:pt x="190500" y="125016"/>
                </a:lnTo>
                <a:cubicBezTo>
                  <a:pt x="190500" y="121741"/>
                  <a:pt x="187821" y="119063"/>
                  <a:pt x="184547" y="119063"/>
                </a:cubicBezTo>
                <a:lnTo>
                  <a:pt x="172641" y="119063"/>
                </a:lnTo>
                <a:cubicBezTo>
                  <a:pt x="169366" y="119063"/>
                  <a:pt x="166688" y="121741"/>
                  <a:pt x="166688" y="125016"/>
                </a:cubicBezTo>
                <a:lnTo>
                  <a:pt x="166688" y="136922"/>
                </a:lnTo>
                <a:cubicBezTo>
                  <a:pt x="166688" y="140196"/>
                  <a:pt x="169366" y="142875"/>
                  <a:pt x="172641" y="142875"/>
                </a:cubicBezTo>
                <a:lnTo>
                  <a:pt x="184547" y="142875"/>
                </a:lnTo>
                <a:close/>
                <a:moveTo>
                  <a:pt x="190500" y="89297"/>
                </a:moveTo>
                <a:lnTo>
                  <a:pt x="190500" y="77391"/>
                </a:lnTo>
                <a:cubicBezTo>
                  <a:pt x="190500" y="74116"/>
                  <a:pt x="187821" y="71438"/>
                  <a:pt x="184547" y="71438"/>
                </a:cubicBezTo>
                <a:lnTo>
                  <a:pt x="172641" y="71438"/>
                </a:lnTo>
                <a:cubicBezTo>
                  <a:pt x="169366" y="71438"/>
                  <a:pt x="166688" y="74116"/>
                  <a:pt x="166688" y="77391"/>
                </a:cubicBezTo>
                <a:lnTo>
                  <a:pt x="166688" y="89297"/>
                </a:lnTo>
                <a:cubicBezTo>
                  <a:pt x="166688" y="92571"/>
                  <a:pt x="169366" y="95250"/>
                  <a:pt x="172641" y="95250"/>
                </a:cubicBezTo>
                <a:lnTo>
                  <a:pt x="184547" y="95250"/>
                </a:lnTo>
                <a:cubicBezTo>
                  <a:pt x="187821" y="95250"/>
                  <a:pt x="190500" y="92571"/>
                  <a:pt x="190500" y="89297"/>
                </a:cubicBezTo>
                <a:close/>
                <a:moveTo>
                  <a:pt x="107156" y="95250"/>
                </a:moveTo>
                <a:cubicBezTo>
                  <a:pt x="120299" y="95250"/>
                  <a:pt x="130969" y="84580"/>
                  <a:pt x="130969" y="71438"/>
                </a:cubicBezTo>
                <a:cubicBezTo>
                  <a:pt x="130969" y="58295"/>
                  <a:pt x="120299" y="47625"/>
                  <a:pt x="107156" y="47625"/>
                </a:cubicBezTo>
                <a:cubicBezTo>
                  <a:pt x="94014" y="47625"/>
                  <a:pt x="83344" y="58295"/>
                  <a:pt x="83344" y="71438"/>
                </a:cubicBezTo>
                <a:cubicBezTo>
                  <a:pt x="83344" y="84580"/>
                  <a:pt x="94014" y="95250"/>
                  <a:pt x="107156" y="9525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5223986" y="2941318"/>
            <a:ext cx="1743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Organizational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266849" y="33604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5381149" y="34747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โรงเรียนไม่เข้มงวด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266849" y="38557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5381149" y="39700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ไม่มีกิจกรรมเลือก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266849" y="43510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5381149" y="44653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ขาด counselor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266849" y="48463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5381149" y="49606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ครูไม่ตระหนัก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267933" y="2084068"/>
            <a:ext cx="2038350" cy="3505200"/>
          </a:xfrm>
          <a:custGeom>
            <a:avLst/>
            <a:gdLst/>
            <a:ahLst/>
            <a:cxnLst/>
            <a:rect l="l" t="t" r="r" b="b"/>
            <a:pathLst>
              <a:path w="2038350" h="35052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352793"/>
                </a:lnTo>
                <a:cubicBezTo>
                  <a:pt x="2038350" y="3436965"/>
                  <a:pt x="1970115" y="3505200"/>
                  <a:pt x="1885943" y="3505200"/>
                </a:cubicBezTo>
                <a:lnTo>
                  <a:pt x="152407" y="3505200"/>
                </a:lnTo>
                <a:cubicBezTo>
                  <a:pt x="68235" y="3505200"/>
                  <a:pt x="0" y="3436965"/>
                  <a:pt x="0" y="335279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7267933" y="2084068"/>
            <a:ext cx="2038350" cy="38100"/>
          </a:xfrm>
          <a:custGeom>
            <a:avLst/>
            <a:gdLst/>
            <a:ahLst/>
            <a:cxnLst/>
            <a:rect l="l" t="t" r="r" b="b"/>
            <a:pathLst>
              <a:path w="2038350" h="381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8020764" y="22936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8192214" y="246506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3361" y="3200"/>
                </a:moveTo>
                <a:cubicBezTo>
                  <a:pt x="98785" y="-1042"/>
                  <a:pt x="91715" y="-1042"/>
                  <a:pt x="87176" y="3200"/>
                </a:cubicBezTo>
                <a:lnTo>
                  <a:pt x="3832" y="80590"/>
                </a:lnTo>
                <a:cubicBezTo>
                  <a:pt x="260" y="83939"/>
                  <a:pt x="-930" y="89111"/>
                  <a:pt x="856" y="93650"/>
                </a:cubicBezTo>
                <a:cubicBezTo>
                  <a:pt x="2642" y="98189"/>
                  <a:pt x="6995" y="101203"/>
                  <a:pt x="11906" y="101203"/>
                </a:cubicBezTo>
                <a:lnTo>
                  <a:pt x="17859" y="101203"/>
                </a:lnTo>
                <a:lnTo>
                  <a:pt x="17859" y="166688"/>
                </a:lnTo>
                <a:cubicBezTo>
                  <a:pt x="17859" y="179822"/>
                  <a:pt x="28538" y="190500"/>
                  <a:pt x="41672" y="190500"/>
                </a:cubicBezTo>
                <a:lnTo>
                  <a:pt x="148828" y="190500"/>
                </a:lnTo>
                <a:cubicBezTo>
                  <a:pt x="161962" y="190500"/>
                  <a:pt x="172641" y="179822"/>
                  <a:pt x="172641" y="166688"/>
                </a:cubicBezTo>
                <a:lnTo>
                  <a:pt x="172641" y="101203"/>
                </a:lnTo>
                <a:lnTo>
                  <a:pt x="178594" y="101203"/>
                </a:lnTo>
                <a:cubicBezTo>
                  <a:pt x="183505" y="101203"/>
                  <a:pt x="187896" y="98189"/>
                  <a:pt x="189681" y="93650"/>
                </a:cubicBezTo>
                <a:cubicBezTo>
                  <a:pt x="191467" y="89111"/>
                  <a:pt x="190277" y="83902"/>
                  <a:pt x="186705" y="80590"/>
                </a:cubicBezTo>
                <a:lnTo>
                  <a:pt x="103361" y="3200"/>
                </a:lnTo>
                <a:close/>
                <a:moveTo>
                  <a:pt x="89297" y="119063"/>
                </a:moveTo>
                <a:lnTo>
                  <a:pt x="101203" y="119063"/>
                </a:lnTo>
                <a:cubicBezTo>
                  <a:pt x="111063" y="119063"/>
                  <a:pt x="119063" y="127062"/>
                  <a:pt x="119063" y="136922"/>
                </a:cubicBezTo>
                <a:lnTo>
                  <a:pt x="119063" y="172641"/>
                </a:lnTo>
                <a:lnTo>
                  <a:pt x="71438" y="172641"/>
                </a:lnTo>
                <a:lnTo>
                  <a:pt x="71438" y="136922"/>
                </a:lnTo>
                <a:cubicBezTo>
                  <a:pt x="71438" y="127062"/>
                  <a:pt x="79437" y="119063"/>
                  <a:pt x="89297" y="119063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7415570" y="2941318"/>
            <a:ext cx="1743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Community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7458433" y="33604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7572733" y="34747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ซื้อได้ง่าย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458433" y="38557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7572733" y="39700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โฆษณาเยอะ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458433" y="43510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7572733" y="44653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ไม่มีพื้นที่เล่น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458433" y="48463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7572733" y="49606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ร้านใกล้โรงเรียน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9459396" y="2084068"/>
            <a:ext cx="2038350" cy="3505200"/>
          </a:xfrm>
          <a:custGeom>
            <a:avLst/>
            <a:gdLst/>
            <a:ahLst/>
            <a:cxnLst/>
            <a:rect l="l" t="t" r="r" b="b"/>
            <a:pathLst>
              <a:path w="2038350" h="35052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352793"/>
                </a:lnTo>
                <a:cubicBezTo>
                  <a:pt x="2038350" y="3436965"/>
                  <a:pt x="1970115" y="3505200"/>
                  <a:pt x="1885943" y="3505200"/>
                </a:cubicBezTo>
                <a:lnTo>
                  <a:pt x="152407" y="3505200"/>
                </a:lnTo>
                <a:cubicBezTo>
                  <a:pt x="68235" y="3505200"/>
                  <a:pt x="0" y="3436965"/>
                  <a:pt x="0" y="335279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Shape 57"/>
          <p:cNvSpPr/>
          <p:nvPr/>
        </p:nvSpPr>
        <p:spPr>
          <a:xfrm>
            <a:off x="9459396" y="2084068"/>
            <a:ext cx="2038350" cy="38100"/>
          </a:xfrm>
          <a:custGeom>
            <a:avLst/>
            <a:gdLst/>
            <a:ahLst/>
            <a:cxnLst/>
            <a:rect l="l" t="t" r="r" b="b"/>
            <a:pathLst>
              <a:path w="2038350" h="381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Shape 58"/>
          <p:cNvSpPr/>
          <p:nvPr/>
        </p:nvSpPr>
        <p:spPr>
          <a:xfrm>
            <a:off x="10212229" y="22936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Shape 59"/>
          <p:cNvSpPr/>
          <p:nvPr/>
        </p:nvSpPr>
        <p:spPr>
          <a:xfrm>
            <a:off x="10371773" y="246506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63103" y="57076"/>
                </a:moveTo>
                <a:lnTo>
                  <a:pt x="56145" y="50118"/>
                </a:lnTo>
                <a:cubicBezTo>
                  <a:pt x="51495" y="45467"/>
                  <a:pt x="51495" y="37914"/>
                  <a:pt x="56145" y="33263"/>
                </a:cubicBezTo>
                <a:lnTo>
                  <a:pt x="98822" y="-9451"/>
                </a:lnTo>
                <a:cubicBezTo>
                  <a:pt x="103473" y="-14101"/>
                  <a:pt x="111026" y="-14101"/>
                  <a:pt x="115677" y="-9451"/>
                </a:cubicBezTo>
                <a:lnTo>
                  <a:pt x="122634" y="-2456"/>
                </a:lnTo>
                <a:cubicBezTo>
                  <a:pt x="127285" y="2195"/>
                  <a:pt x="127285" y="9748"/>
                  <a:pt x="122634" y="14399"/>
                </a:cubicBezTo>
                <a:lnTo>
                  <a:pt x="79958" y="57076"/>
                </a:lnTo>
                <a:cubicBezTo>
                  <a:pt x="75307" y="61726"/>
                  <a:pt x="67754" y="61726"/>
                  <a:pt x="63103" y="57076"/>
                </a:cubicBezTo>
                <a:close/>
                <a:moveTo>
                  <a:pt x="102691" y="78767"/>
                </a:moveTo>
                <a:lnTo>
                  <a:pt x="91008" y="67084"/>
                </a:lnTo>
                <a:lnTo>
                  <a:pt x="132680" y="25412"/>
                </a:lnTo>
                <a:lnTo>
                  <a:pt x="177105" y="69838"/>
                </a:lnTo>
                <a:lnTo>
                  <a:pt x="135434" y="111509"/>
                </a:lnTo>
                <a:lnTo>
                  <a:pt x="123751" y="99826"/>
                </a:lnTo>
                <a:lnTo>
                  <a:pt x="37430" y="186147"/>
                </a:lnTo>
                <a:cubicBezTo>
                  <a:pt x="31626" y="191951"/>
                  <a:pt x="22213" y="191951"/>
                  <a:pt x="16371" y="186147"/>
                </a:cubicBezTo>
                <a:cubicBezTo>
                  <a:pt x="10530" y="180342"/>
                  <a:pt x="10567" y="170929"/>
                  <a:pt x="16371" y="165088"/>
                </a:cubicBezTo>
                <a:lnTo>
                  <a:pt x="102691" y="78767"/>
                </a:lnTo>
                <a:close/>
                <a:moveTo>
                  <a:pt x="145442" y="139378"/>
                </a:moveTo>
                <a:cubicBezTo>
                  <a:pt x="140791" y="134727"/>
                  <a:pt x="140791" y="127174"/>
                  <a:pt x="145442" y="122523"/>
                </a:cubicBezTo>
                <a:lnTo>
                  <a:pt x="188119" y="79846"/>
                </a:lnTo>
                <a:cubicBezTo>
                  <a:pt x="192770" y="75195"/>
                  <a:pt x="200323" y="75195"/>
                  <a:pt x="204974" y="79846"/>
                </a:cubicBezTo>
                <a:lnTo>
                  <a:pt x="211931" y="86804"/>
                </a:lnTo>
                <a:cubicBezTo>
                  <a:pt x="216582" y="91455"/>
                  <a:pt x="216582" y="99008"/>
                  <a:pt x="211931" y="103659"/>
                </a:cubicBezTo>
                <a:lnTo>
                  <a:pt x="169255" y="146372"/>
                </a:lnTo>
                <a:cubicBezTo>
                  <a:pt x="164604" y="151023"/>
                  <a:pt x="157051" y="151023"/>
                  <a:pt x="152400" y="146372"/>
                </a:cubicBezTo>
                <a:lnTo>
                  <a:pt x="145442" y="139415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9607034" y="2941318"/>
            <a:ext cx="1743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Policy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9649896" y="33604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Text 62"/>
          <p:cNvSpPr/>
          <p:nvPr/>
        </p:nvSpPr>
        <p:spPr>
          <a:xfrm>
            <a:off x="9764197" y="34747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ราคาถูก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9649896" y="38557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6" name="Text 64"/>
          <p:cNvSpPr/>
          <p:nvPr/>
        </p:nvSpPr>
        <p:spPr>
          <a:xfrm>
            <a:off x="9764197" y="39700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ไม่มีกฎหมายเข้ม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9649896" y="43510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8" name="Text 66"/>
          <p:cNvSpPr/>
          <p:nvPr/>
        </p:nvSpPr>
        <p:spPr>
          <a:xfrm>
            <a:off x="9764197" y="44653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ภาษีต่ำ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9649896" y="4846318"/>
            <a:ext cx="1657350" cy="419100"/>
          </a:xfrm>
          <a:custGeom>
            <a:avLst/>
            <a:gdLst/>
            <a:ahLst/>
            <a:cxnLst/>
            <a:rect l="l" t="t" r="r" b="b"/>
            <a:pathLst>
              <a:path w="1657350" h="419100">
                <a:moveTo>
                  <a:pt x="76201" y="0"/>
                </a:moveTo>
                <a:lnTo>
                  <a:pt x="1581149" y="0"/>
                </a:lnTo>
                <a:cubicBezTo>
                  <a:pt x="1623234" y="0"/>
                  <a:pt x="1657350" y="34116"/>
                  <a:pt x="1657350" y="76201"/>
                </a:cubicBezTo>
                <a:lnTo>
                  <a:pt x="1657350" y="342899"/>
                </a:lnTo>
                <a:cubicBezTo>
                  <a:pt x="1657350" y="384984"/>
                  <a:pt x="1623234" y="419100"/>
                  <a:pt x="15811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0" name="Text 68"/>
          <p:cNvSpPr/>
          <p:nvPr/>
        </p:nvSpPr>
        <p:spPr>
          <a:xfrm>
            <a:off x="9764197" y="4960618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โฆษณาไม่จำกัด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381000" y="6092192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2" name="Shape 70"/>
          <p:cNvSpPr/>
          <p:nvPr/>
        </p:nvSpPr>
        <p:spPr>
          <a:xfrm>
            <a:off x="419100" y="62865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3" name="Text 71"/>
          <p:cNvSpPr/>
          <p:nvPr/>
        </p:nvSpPr>
        <p:spPr>
          <a:xfrm>
            <a:off x="628650" y="6248400"/>
            <a:ext cx="11258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สังเกต:</a:t>
            </a: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ปัญหาสูบบุหรี่มีปัจจัยจากทุกระดับ การแก้ไขเฉพาะระดับใดระดับหนึ่งอาจไม่ประสบผลสำเร็จ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4255" y="324255"/>
            <a:ext cx="11600234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b="1" kern="0" spc="89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SEM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4255" y="583660"/>
            <a:ext cx="11738043" cy="3891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6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SEM to Intervention Design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4255" y="1070043"/>
            <a:ext cx="11624553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เชื่อมการวิเคราะห์กับการออกแบบมาตรการ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7498" y="1494817"/>
            <a:ext cx="5632315" cy="4870315"/>
          </a:xfrm>
          <a:custGeom>
            <a:avLst/>
            <a:gdLst/>
            <a:ahLst/>
            <a:cxnLst/>
            <a:rect l="l" t="t" r="r" b="b"/>
            <a:pathLst>
              <a:path w="5632315" h="4870315">
                <a:moveTo>
                  <a:pt x="194569" y="0"/>
                </a:moveTo>
                <a:lnTo>
                  <a:pt x="5437746" y="0"/>
                </a:lnTo>
                <a:cubicBezTo>
                  <a:pt x="5545203" y="0"/>
                  <a:pt x="5632315" y="87112"/>
                  <a:pt x="5632315" y="194569"/>
                </a:cubicBezTo>
                <a:lnTo>
                  <a:pt x="5632315" y="4675746"/>
                </a:lnTo>
                <a:cubicBezTo>
                  <a:pt x="5632315" y="4783203"/>
                  <a:pt x="5545203" y="4870315"/>
                  <a:pt x="5437746" y="4870315"/>
                </a:cubicBezTo>
                <a:lnTo>
                  <a:pt x="194569" y="4870315"/>
                </a:lnTo>
                <a:cubicBezTo>
                  <a:pt x="87112" y="4870315"/>
                  <a:pt x="0" y="4783203"/>
                  <a:pt x="0" y="4675746"/>
                </a:cubicBezTo>
                <a:lnTo>
                  <a:pt x="0" y="194569"/>
                </a:lnTo>
                <a:cubicBezTo>
                  <a:pt x="0" y="87183"/>
                  <a:pt x="87183" y="0"/>
                  <a:pt x="19456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94553" dist="32426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90145" y="1757462"/>
            <a:ext cx="518809" cy="518809"/>
          </a:xfrm>
          <a:custGeom>
            <a:avLst/>
            <a:gdLst/>
            <a:ahLst/>
            <a:cxnLst/>
            <a:rect l="l" t="t" r="r" b="b"/>
            <a:pathLst>
              <a:path w="518809" h="518809">
                <a:moveTo>
                  <a:pt x="129702" y="0"/>
                </a:moveTo>
                <a:lnTo>
                  <a:pt x="389106" y="0"/>
                </a:lnTo>
                <a:cubicBezTo>
                  <a:pt x="460739" y="0"/>
                  <a:pt x="518809" y="58070"/>
                  <a:pt x="518809" y="129702"/>
                </a:cubicBezTo>
                <a:lnTo>
                  <a:pt x="518809" y="389106"/>
                </a:lnTo>
                <a:cubicBezTo>
                  <a:pt x="518809" y="460739"/>
                  <a:pt x="460739" y="518809"/>
                  <a:pt x="389106" y="518809"/>
                </a:cubicBezTo>
                <a:lnTo>
                  <a:pt x="129702" y="518809"/>
                </a:lnTo>
                <a:cubicBezTo>
                  <a:pt x="58070" y="518809"/>
                  <a:pt x="0" y="460739"/>
                  <a:pt x="0" y="389106"/>
                </a:cubicBezTo>
                <a:lnTo>
                  <a:pt x="0" y="129702"/>
                </a:lnTo>
                <a:cubicBezTo>
                  <a:pt x="0" y="58070"/>
                  <a:pt x="58070" y="0"/>
                  <a:pt x="129702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29980" y="1895271"/>
            <a:ext cx="243191" cy="243191"/>
          </a:xfrm>
          <a:custGeom>
            <a:avLst/>
            <a:gdLst/>
            <a:ahLst/>
            <a:cxnLst/>
            <a:rect l="l" t="t" r="r" b="b"/>
            <a:pathLst>
              <a:path w="243191" h="243191">
                <a:moveTo>
                  <a:pt x="121596" y="243191"/>
                </a:moveTo>
                <a:cubicBezTo>
                  <a:pt x="188706" y="243191"/>
                  <a:pt x="243191" y="188706"/>
                  <a:pt x="243191" y="121596"/>
                </a:cubicBezTo>
                <a:cubicBezTo>
                  <a:pt x="243191" y="54485"/>
                  <a:pt x="188706" y="0"/>
                  <a:pt x="121596" y="0"/>
                </a:cubicBezTo>
                <a:cubicBezTo>
                  <a:pt x="54485" y="0"/>
                  <a:pt x="0" y="54485"/>
                  <a:pt x="0" y="121596"/>
                </a:cubicBezTo>
                <a:cubicBezTo>
                  <a:pt x="0" y="188706"/>
                  <a:pt x="54485" y="243191"/>
                  <a:pt x="121596" y="243191"/>
                </a:cubicBezTo>
                <a:close/>
                <a:moveTo>
                  <a:pt x="161684" y="101029"/>
                </a:moveTo>
                <a:lnTo>
                  <a:pt x="123686" y="161827"/>
                </a:lnTo>
                <a:cubicBezTo>
                  <a:pt x="121691" y="165009"/>
                  <a:pt x="118271" y="167004"/>
                  <a:pt x="114518" y="167194"/>
                </a:cubicBezTo>
                <a:cubicBezTo>
                  <a:pt x="110766" y="167384"/>
                  <a:pt x="107156" y="165674"/>
                  <a:pt x="104924" y="162634"/>
                </a:cubicBezTo>
                <a:lnTo>
                  <a:pt x="82125" y="132235"/>
                </a:lnTo>
                <a:cubicBezTo>
                  <a:pt x="78325" y="127201"/>
                  <a:pt x="79370" y="120076"/>
                  <a:pt x="84405" y="116276"/>
                </a:cubicBezTo>
                <a:cubicBezTo>
                  <a:pt x="89439" y="112476"/>
                  <a:pt x="96564" y="113521"/>
                  <a:pt x="100364" y="118556"/>
                </a:cubicBezTo>
                <a:lnTo>
                  <a:pt x="113189" y="135655"/>
                </a:lnTo>
                <a:lnTo>
                  <a:pt x="142353" y="88964"/>
                </a:lnTo>
                <a:cubicBezTo>
                  <a:pt x="145677" y="83645"/>
                  <a:pt x="152707" y="81982"/>
                  <a:pt x="158074" y="85355"/>
                </a:cubicBezTo>
                <a:cubicBezTo>
                  <a:pt x="163442" y="88727"/>
                  <a:pt x="165057" y="95709"/>
                  <a:pt x="161684" y="101076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238655" y="1870952"/>
            <a:ext cx="2699426" cy="291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15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Multi-level Intervention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90145" y="2470824"/>
            <a:ext cx="5107021" cy="810638"/>
          </a:xfrm>
          <a:custGeom>
            <a:avLst/>
            <a:gdLst/>
            <a:ahLst/>
            <a:cxnLst/>
            <a:rect l="l" t="t" r="r" b="b"/>
            <a:pathLst>
              <a:path w="5107021" h="810638">
                <a:moveTo>
                  <a:pt x="97277" y="0"/>
                </a:moveTo>
                <a:lnTo>
                  <a:pt x="5009745" y="0"/>
                </a:lnTo>
                <a:cubicBezTo>
                  <a:pt x="5063469" y="0"/>
                  <a:pt x="5107021" y="43552"/>
                  <a:pt x="5107021" y="97277"/>
                </a:cubicBezTo>
                <a:lnTo>
                  <a:pt x="5107021" y="713362"/>
                </a:lnTo>
                <a:cubicBezTo>
                  <a:pt x="5107021" y="767086"/>
                  <a:pt x="5063469" y="810638"/>
                  <a:pt x="5009745" y="810638"/>
                </a:cubicBezTo>
                <a:lnTo>
                  <a:pt x="97277" y="810638"/>
                </a:lnTo>
                <a:cubicBezTo>
                  <a:pt x="43552" y="810638"/>
                  <a:pt x="0" y="767086"/>
                  <a:pt x="0" y="713362"/>
                </a:cubicBezTo>
                <a:lnTo>
                  <a:pt x="0" y="97277"/>
                </a:lnTo>
                <a:cubicBezTo>
                  <a:pt x="0" y="43588"/>
                  <a:pt x="43588" y="0"/>
                  <a:pt x="9727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752272" y="2632952"/>
            <a:ext cx="4855723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มีประสิทธิผลกว่า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52272" y="2924781"/>
            <a:ext cx="4847617" cy="1945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การแก้ไขหลายระดับพร้อมกันมีโอกาสสำเร็จสูงกว่าการแก้ไขระดับเดียว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90145" y="3411164"/>
            <a:ext cx="5107021" cy="810638"/>
          </a:xfrm>
          <a:custGeom>
            <a:avLst/>
            <a:gdLst/>
            <a:ahLst/>
            <a:cxnLst/>
            <a:rect l="l" t="t" r="r" b="b"/>
            <a:pathLst>
              <a:path w="5107021" h="810638">
                <a:moveTo>
                  <a:pt x="97277" y="0"/>
                </a:moveTo>
                <a:lnTo>
                  <a:pt x="5009745" y="0"/>
                </a:lnTo>
                <a:cubicBezTo>
                  <a:pt x="5063469" y="0"/>
                  <a:pt x="5107021" y="43552"/>
                  <a:pt x="5107021" y="97277"/>
                </a:cubicBezTo>
                <a:lnTo>
                  <a:pt x="5107021" y="713362"/>
                </a:lnTo>
                <a:cubicBezTo>
                  <a:pt x="5107021" y="767086"/>
                  <a:pt x="5063469" y="810638"/>
                  <a:pt x="5009745" y="810638"/>
                </a:cubicBezTo>
                <a:lnTo>
                  <a:pt x="97277" y="810638"/>
                </a:lnTo>
                <a:cubicBezTo>
                  <a:pt x="43552" y="810638"/>
                  <a:pt x="0" y="767086"/>
                  <a:pt x="0" y="713362"/>
                </a:cubicBezTo>
                <a:lnTo>
                  <a:pt x="0" y="97277"/>
                </a:lnTo>
                <a:cubicBezTo>
                  <a:pt x="0" y="43588"/>
                  <a:pt x="43588" y="0"/>
                  <a:pt x="9727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52272" y="3573292"/>
            <a:ext cx="4855723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ครอบคลุมทุกมิติ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52272" y="3865122"/>
            <a:ext cx="4847617" cy="1945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แก้ไขปัจจัยที่สนับสนุนพฤติกรรมในทุกระดับที่มีอิทธิพล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0145" y="4351505"/>
            <a:ext cx="5107021" cy="810638"/>
          </a:xfrm>
          <a:custGeom>
            <a:avLst/>
            <a:gdLst/>
            <a:ahLst/>
            <a:cxnLst/>
            <a:rect l="l" t="t" r="r" b="b"/>
            <a:pathLst>
              <a:path w="5107021" h="810638">
                <a:moveTo>
                  <a:pt x="97277" y="0"/>
                </a:moveTo>
                <a:lnTo>
                  <a:pt x="5009745" y="0"/>
                </a:lnTo>
                <a:cubicBezTo>
                  <a:pt x="5063469" y="0"/>
                  <a:pt x="5107021" y="43552"/>
                  <a:pt x="5107021" y="97277"/>
                </a:cubicBezTo>
                <a:lnTo>
                  <a:pt x="5107021" y="713362"/>
                </a:lnTo>
                <a:cubicBezTo>
                  <a:pt x="5107021" y="767086"/>
                  <a:pt x="5063469" y="810638"/>
                  <a:pt x="5009745" y="810638"/>
                </a:cubicBezTo>
                <a:lnTo>
                  <a:pt x="97277" y="810638"/>
                </a:lnTo>
                <a:cubicBezTo>
                  <a:pt x="43552" y="810638"/>
                  <a:pt x="0" y="767086"/>
                  <a:pt x="0" y="713362"/>
                </a:cubicBezTo>
                <a:lnTo>
                  <a:pt x="0" y="97277"/>
                </a:lnTo>
                <a:cubicBezTo>
                  <a:pt x="0" y="43588"/>
                  <a:pt x="43588" y="0"/>
                  <a:pt x="9727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52272" y="4513632"/>
            <a:ext cx="4855723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ยั่งยืนกว่า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52272" y="4805462"/>
            <a:ext cx="4847617" cy="1945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ผลลัพธ์ที่ได้มักยั่งยืนกว่าเนื่องจากเปลี่ยนแปลงระบบโดยรวม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28945" y="1494817"/>
            <a:ext cx="5632315" cy="4870315"/>
          </a:xfrm>
          <a:custGeom>
            <a:avLst/>
            <a:gdLst/>
            <a:ahLst/>
            <a:cxnLst/>
            <a:rect l="l" t="t" r="r" b="b"/>
            <a:pathLst>
              <a:path w="5632315" h="4870315">
                <a:moveTo>
                  <a:pt x="194569" y="0"/>
                </a:moveTo>
                <a:lnTo>
                  <a:pt x="5437746" y="0"/>
                </a:lnTo>
                <a:cubicBezTo>
                  <a:pt x="5545203" y="0"/>
                  <a:pt x="5632315" y="87112"/>
                  <a:pt x="5632315" y="194569"/>
                </a:cubicBezTo>
                <a:lnTo>
                  <a:pt x="5632315" y="4675746"/>
                </a:lnTo>
                <a:cubicBezTo>
                  <a:pt x="5632315" y="4783203"/>
                  <a:pt x="5545203" y="4870315"/>
                  <a:pt x="5437746" y="4870315"/>
                </a:cubicBezTo>
                <a:lnTo>
                  <a:pt x="194569" y="4870315"/>
                </a:lnTo>
                <a:cubicBezTo>
                  <a:pt x="87112" y="4870315"/>
                  <a:pt x="0" y="4783203"/>
                  <a:pt x="0" y="4675746"/>
                </a:cubicBezTo>
                <a:lnTo>
                  <a:pt x="0" y="194569"/>
                </a:lnTo>
                <a:cubicBezTo>
                  <a:pt x="0" y="87183"/>
                  <a:pt x="87183" y="0"/>
                  <a:pt x="19456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94553" dist="32426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6491591" y="1757462"/>
            <a:ext cx="518809" cy="518809"/>
          </a:xfrm>
          <a:custGeom>
            <a:avLst/>
            <a:gdLst/>
            <a:ahLst/>
            <a:cxnLst/>
            <a:rect l="l" t="t" r="r" b="b"/>
            <a:pathLst>
              <a:path w="518809" h="518809">
                <a:moveTo>
                  <a:pt x="129702" y="0"/>
                </a:moveTo>
                <a:lnTo>
                  <a:pt x="389106" y="0"/>
                </a:lnTo>
                <a:cubicBezTo>
                  <a:pt x="460739" y="0"/>
                  <a:pt x="518809" y="58070"/>
                  <a:pt x="518809" y="129702"/>
                </a:cubicBezTo>
                <a:lnTo>
                  <a:pt x="518809" y="389106"/>
                </a:lnTo>
                <a:cubicBezTo>
                  <a:pt x="518809" y="460739"/>
                  <a:pt x="460739" y="518809"/>
                  <a:pt x="389106" y="518809"/>
                </a:cubicBezTo>
                <a:lnTo>
                  <a:pt x="129702" y="518809"/>
                </a:lnTo>
                <a:cubicBezTo>
                  <a:pt x="58070" y="518809"/>
                  <a:pt x="0" y="460739"/>
                  <a:pt x="0" y="389106"/>
                </a:cubicBezTo>
                <a:lnTo>
                  <a:pt x="0" y="129702"/>
                </a:lnTo>
                <a:cubicBezTo>
                  <a:pt x="0" y="58070"/>
                  <a:pt x="58070" y="0"/>
                  <a:pt x="1297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601028" y="1895271"/>
            <a:ext cx="303989" cy="243191"/>
          </a:xfrm>
          <a:custGeom>
            <a:avLst/>
            <a:gdLst/>
            <a:ahLst/>
            <a:cxnLst/>
            <a:rect l="l" t="t" r="r" b="b"/>
            <a:pathLst>
              <a:path w="303989" h="243191">
                <a:moveTo>
                  <a:pt x="273590" y="22799"/>
                </a:moveTo>
                <a:cubicBezTo>
                  <a:pt x="273590" y="17527"/>
                  <a:pt x="270883" y="12635"/>
                  <a:pt x="266371" y="9880"/>
                </a:cubicBezTo>
                <a:cubicBezTo>
                  <a:pt x="261858" y="7125"/>
                  <a:pt x="256301" y="6840"/>
                  <a:pt x="251599" y="9215"/>
                </a:cubicBezTo>
                <a:lnTo>
                  <a:pt x="196406" y="36811"/>
                </a:lnTo>
                <a:lnTo>
                  <a:pt x="111194" y="8360"/>
                </a:lnTo>
                <a:cubicBezTo>
                  <a:pt x="107346" y="7077"/>
                  <a:pt x="103214" y="7362"/>
                  <a:pt x="99604" y="9167"/>
                </a:cubicBezTo>
                <a:lnTo>
                  <a:pt x="38806" y="39566"/>
                </a:lnTo>
                <a:cubicBezTo>
                  <a:pt x="33629" y="42179"/>
                  <a:pt x="30399" y="47451"/>
                  <a:pt x="30399" y="53198"/>
                </a:cubicBezTo>
                <a:lnTo>
                  <a:pt x="30399" y="220392"/>
                </a:lnTo>
                <a:cubicBezTo>
                  <a:pt x="30399" y="225665"/>
                  <a:pt x="33106" y="230557"/>
                  <a:pt x="37619" y="233312"/>
                </a:cubicBezTo>
                <a:cubicBezTo>
                  <a:pt x="42131" y="236067"/>
                  <a:pt x="47688" y="236352"/>
                  <a:pt x="52391" y="233977"/>
                </a:cubicBezTo>
                <a:lnTo>
                  <a:pt x="107536" y="206380"/>
                </a:lnTo>
                <a:lnTo>
                  <a:pt x="189851" y="233834"/>
                </a:lnTo>
                <a:cubicBezTo>
                  <a:pt x="187808" y="230794"/>
                  <a:pt x="185813" y="227612"/>
                  <a:pt x="183866" y="224382"/>
                </a:cubicBezTo>
                <a:cubicBezTo>
                  <a:pt x="178641" y="215690"/>
                  <a:pt x="173464" y="205715"/>
                  <a:pt x="169617" y="195028"/>
                </a:cubicBezTo>
                <a:lnTo>
                  <a:pt x="121548" y="179021"/>
                </a:lnTo>
                <a:lnTo>
                  <a:pt x="121548" y="43888"/>
                </a:lnTo>
                <a:lnTo>
                  <a:pt x="182346" y="64170"/>
                </a:lnTo>
                <a:lnTo>
                  <a:pt x="182346" y="111336"/>
                </a:lnTo>
                <a:cubicBezTo>
                  <a:pt x="197071" y="94332"/>
                  <a:pt x="218920" y="83597"/>
                  <a:pt x="243144" y="83597"/>
                </a:cubicBezTo>
                <a:cubicBezTo>
                  <a:pt x="253879" y="83597"/>
                  <a:pt x="264138" y="85687"/>
                  <a:pt x="273543" y="89534"/>
                </a:cubicBezTo>
                <a:lnTo>
                  <a:pt x="273590" y="22799"/>
                </a:lnTo>
                <a:close/>
                <a:moveTo>
                  <a:pt x="243191" y="106396"/>
                </a:moveTo>
                <a:cubicBezTo>
                  <a:pt x="211700" y="106396"/>
                  <a:pt x="186193" y="131475"/>
                  <a:pt x="186193" y="162397"/>
                </a:cubicBezTo>
                <a:cubicBezTo>
                  <a:pt x="186193" y="195123"/>
                  <a:pt x="216640" y="233834"/>
                  <a:pt x="233027" y="252311"/>
                </a:cubicBezTo>
                <a:cubicBezTo>
                  <a:pt x="238537" y="258486"/>
                  <a:pt x="247894" y="258486"/>
                  <a:pt x="253404" y="252311"/>
                </a:cubicBezTo>
                <a:cubicBezTo>
                  <a:pt x="269791" y="233834"/>
                  <a:pt x="300237" y="195123"/>
                  <a:pt x="300237" y="162397"/>
                </a:cubicBezTo>
                <a:cubicBezTo>
                  <a:pt x="300237" y="131475"/>
                  <a:pt x="274730" y="106396"/>
                  <a:pt x="243239" y="106396"/>
                </a:cubicBezTo>
                <a:close/>
                <a:moveTo>
                  <a:pt x="224192" y="163394"/>
                </a:moveTo>
                <a:cubicBezTo>
                  <a:pt x="224192" y="152908"/>
                  <a:pt x="232705" y="144395"/>
                  <a:pt x="243191" y="144395"/>
                </a:cubicBezTo>
                <a:cubicBezTo>
                  <a:pt x="253678" y="144395"/>
                  <a:pt x="262191" y="152908"/>
                  <a:pt x="262191" y="163394"/>
                </a:cubicBezTo>
                <a:cubicBezTo>
                  <a:pt x="262191" y="173880"/>
                  <a:pt x="253678" y="182394"/>
                  <a:pt x="243191" y="182394"/>
                </a:cubicBezTo>
                <a:cubicBezTo>
                  <a:pt x="232705" y="182394"/>
                  <a:pt x="224192" y="173880"/>
                  <a:pt x="224192" y="163394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140102" y="1870952"/>
            <a:ext cx="2010383" cy="291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1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Intervention Map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91591" y="2470824"/>
            <a:ext cx="5107021" cy="648511"/>
          </a:xfrm>
          <a:custGeom>
            <a:avLst/>
            <a:gdLst/>
            <a:ahLst/>
            <a:cxnLst/>
            <a:rect l="l" t="t" r="r" b="b"/>
            <a:pathLst>
              <a:path w="5107021" h="648511">
                <a:moveTo>
                  <a:pt x="97277" y="0"/>
                </a:moveTo>
                <a:lnTo>
                  <a:pt x="5009745" y="0"/>
                </a:lnTo>
                <a:cubicBezTo>
                  <a:pt x="5063469" y="0"/>
                  <a:pt x="5107021" y="43552"/>
                  <a:pt x="5107021" y="97277"/>
                </a:cubicBezTo>
                <a:lnTo>
                  <a:pt x="5107021" y="551234"/>
                </a:lnTo>
                <a:cubicBezTo>
                  <a:pt x="5107021" y="604958"/>
                  <a:pt x="5063469" y="648511"/>
                  <a:pt x="5009745" y="648511"/>
                </a:cubicBezTo>
                <a:lnTo>
                  <a:pt x="97277" y="648511"/>
                </a:lnTo>
                <a:cubicBezTo>
                  <a:pt x="43552" y="648511"/>
                  <a:pt x="0" y="604958"/>
                  <a:pt x="0" y="551234"/>
                </a:cubicBezTo>
                <a:lnTo>
                  <a:pt x="0" y="97277"/>
                </a:lnTo>
                <a:cubicBezTo>
                  <a:pt x="0" y="43588"/>
                  <a:pt x="43588" y="0"/>
                  <a:pt x="9727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621294" y="2600526"/>
            <a:ext cx="389106" cy="389106"/>
          </a:xfrm>
          <a:custGeom>
            <a:avLst/>
            <a:gdLst/>
            <a:ahLst/>
            <a:cxnLst/>
            <a:rect l="l" t="t" r="r" b="b"/>
            <a:pathLst>
              <a:path w="389106" h="389106">
                <a:moveTo>
                  <a:pt x="64852" y="0"/>
                </a:moveTo>
                <a:lnTo>
                  <a:pt x="324254" y="0"/>
                </a:lnTo>
                <a:cubicBezTo>
                  <a:pt x="360071" y="0"/>
                  <a:pt x="389106" y="29035"/>
                  <a:pt x="389106" y="64852"/>
                </a:cubicBezTo>
                <a:lnTo>
                  <a:pt x="389106" y="324254"/>
                </a:lnTo>
                <a:cubicBezTo>
                  <a:pt x="389106" y="360071"/>
                  <a:pt x="360071" y="389106"/>
                  <a:pt x="324254" y="389106"/>
                </a:cubicBezTo>
                <a:lnTo>
                  <a:pt x="64852" y="389106"/>
                </a:lnTo>
                <a:cubicBezTo>
                  <a:pt x="29035" y="389106"/>
                  <a:pt x="0" y="360071"/>
                  <a:pt x="0" y="324254"/>
                </a:cubicBezTo>
                <a:lnTo>
                  <a:pt x="0" y="64852"/>
                </a:lnTo>
                <a:cubicBezTo>
                  <a:pt x="0" y="29059"/>
                  <a:pt x="29059" y="0"/>
                  <a:pt x="6485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759102" y="2730228"/>
            <a:ext cx="113489" cy="129702"/>
          </a:xfrm>
          <a:custGeom>
            <a:avLst/>
            <a:gdLst/>
            <a:ahLst/>
            <a:cxnLst/>
            <a:rect l="l" t="t" r="r" b="b"/>
            <a:pathLst>
              <a:path w="113489" h="129702">
                <a:moveTo>
                  <a:pt x="56745" y="62824"/>
                </a:moveTo>
                <a:cubicBezTo>
                  <a:pt x="73522" y="62824"/>
                  <a:pt x="87144" y="49203"/>
                  <a:pt x="87144" y="32426"/>
                </a:cubicBezTo>
                <a:cubicBezTo>
                  <a:pt x="87144" y="15648"/>
                  <a:pt x="73522" y="2027"/>
                  <a:pt x="56745" y="2027"/>
                </a:cubicBezTo>
                <a:cubicBezTo>
                  <a:pt x="39967" y="2027"/>
                  <a:pt x="26346" y="15648"/>
                  <a:pt x="26346" y="32426"/>
                </a:cubicBezTo>
                <a:cubicBezTo>
                  <a:pt x="26346" y="49203"/>
                  <a:pt x="39967" y="62824"/>
                  <a:pt x="56745" y="62824"/>
                </a:cubicBezTo>
                <a:close/>
                <a:moveTo>
                  <a:pt x="49221" y="77011"/>
                </a:moveTo>
                <a:cubicBezTo>
                  <a:pt x="24268" y="77011"/>
                  <a:pt x="4053" y="97226"/>
                  <a:pt x="4053" y="122178"/>
                </a:cubicBezTo>
                <a:cubicBezTo>
                  <a:pt x="4053" y="126333"/>
                  <a:pt x="7422" y="129702"/>
                  <a:pt x="11577" y="129702"/>
                </a:cubicBezTo>
                <a:lnTo>
                  <a:pt x="101912" y="129702"/>
                </a:lnTo>
                <a:cubicBezTo>
                  <a:pt x="106067" y="129702"/>
                  <a:pt x="109436" y="126333"/>
                  <a:pt x="109436" y="122178"/>
                </a:cubicBezTo>
                <a:cubicBezTo>
                  <a:pt x="109436" y="97226"/>
                  <a:pt x="89221" y="77011"/>
                  <a:pt x="64268" y="77011"/>
                </a:cubicBezTo>
                <a:lnTo>
                  <a:pt x="49221" y="77011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140102" y="2616739"/>
            <a:ext cx="4393660" cy="1945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Individual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140102" y="2811292"/>
            <a:ext cx="4385553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ให้ความรู้ สร้างทักษะปฏิเสธ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91591" y="3216611"/>
            <a:ext cx="5107021" cy="648511"/>
          </a:xfrm>
          <a:custGeom>
            <a:avLst/>
            <a:gdLst/>
            <a:ahLst/>
            <a:cxnLst/>
            <a:rect l="l" t="t" r="r" b="b"/>
            <a:pathLst>
              <a:path w="5107021" h="648511">
                <a:moveTo>
                  <a:pt x="97277" y="0"/>
                </a:moveTo>
                <a:lnTo>
                  <a:pt x="5009745" y="0"/>
                </a:lnTo>
                <a:cubicBezTo>
                  <a:pt x="5063469" y="0"/>
                  <a:pt x="5107021" y="43552"/>
                  <a:pt x="5107021" y="97277"/>
                </a:cubicBezTo>
                <a:lnTo>
                  <a:pt x="5107021" y="551234"/>
                </a:lnTo>
                <a:cubicBezTo>
                  <a:pt x="5107021" y="604958"/>
                  <a:pt x="5063469" y="648511"/>
                  <a:pt x="5009745" y="648511"/>
                </a:cubicBezTo>
                <a:lnTo>
                  <a:pt x="97277" y="648511"/>
                </a:lnTo>
                <a:cubicBezTo>
                  <a:pt x="43552" y="648511"/>
                  <a:pt x="0" y="604958"/>
                  <a:pt x="0" y="551234"/>
                </a:cubicBezTo>
                <a:lnTo>
                  <a:pt x="0" y="97277"/>
                </a:lnTo>
                <a:cubicBezTo>
                  <a:pt x="0" y="43588"/>
                  <a:pt x="43588" y="0"/>
                  <a:pt x="9727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6621294" y="3346313"/>
            <a:ext cx="389106" cy="389106"/>
          </a:xfrm>
          <a:custGeom>
            <a:avLst/>
            <a:gdLst/>
            <a:ahLst/>
            <a:cxnLst/>
            <a:rect l="l" t="t" r="r" b="b"/>
            <a:pathLst>
              <a:path w="389106" h="389106">
                <a:moveTo>
                  <a:pt x="64852" y="0"/>
                </a:moveTo>
                <a:lnTo>
                  <a:pt x="324254" y="0"/>
                </a:lnTo>
                <a:cubicBezTo>
                  <a:pt x="360071" y="0"/>
                  <a:pt x="389106" y="29035"/>
                  <a:pt x="389106" y="64852"/>
                </a:cubicBezTo>
                <a:lnTo>
                  <a:pt x="389106" y="324254"/>
                </a:lnTo>
                <a:cubicBezTo>
                  <a:pt x="389106" y="360071"/>
                  <a:pt x="360071" y="389106"/>
                  <a:pt x="324254" y="389106"/>
                </a:cubicBezTo>
                <a:lnTo>
                  <a:pt x="64852" y="389106"/>
                </a:lnTo>
                <a:cubicBezTo>
                  <a:pt x="29035" y="389106"/>
                  <a:pt x="0" y="360071"/>
                  <a:pt x="0" y="324254"/>
                </a:cubicBezTo>
                <a:lnTo>
                  <a:pt x="0" y="64852"/>
                </a:lnTo>
                <a:cubicBezTo>
                  <a:pt x="0" y="29059"/>
                  <a:pt x="29059" y="0"/>
                  <a:pt x="6485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734783" y="3476015"/>
            <a:ext cx="162128" cy="129702"/>
          </a:xfrm>
          <a:custGeom>
            <a:avLst/>
            <a:gdLst/>
            <a:ahLst/>
            <a:cxnLst/>
            <a:rect l="l" t="t" r="r" b="b"/>
            <a:pathLst>
              <a:path w="162128" h="129702">
                <a:moveTo>
                  <a:pt x="81064" y="4053"/>
                </a:moveTo>
                <a:cubicBezTo>
                  <a:pt x="95604" y="4053"/>
                  <a:pt x="107410" y="15858"/>
                  <a:pt x="107410" y="30399"/>
                </a:cubicBezTo>
                <a:cubicBezTo>
                  <a:pt x="107410" y="44940"/>
                  <a:pt x="95604" y="56745"/>
                  <a:pt x="81064" y="56745"/>
                </a:cubicBezTo>
                <a:cubicBezTo>
                  <a:pt x="66523" y="56745"/>
                  <a:pt x="54718" y="44940"/>
                  <a:pt x="54718" y="30399"/>
                </a:cubicBezTo>
                <a:cubicBezTo>
                  <a:pt x="54718" y="15858"/>
                  <a:pt x="66523" y="4053"/>
                  <a:pt x="81064" y="4053"/>
                </a:cubicBezTo>
                <a:close/>
                <a:moveTo>
                  <a:pt x="24319" y="22293"/>
                </a:moveTo>
                <a:cubicBezTo>
                  <a:pt x="34386" y="22293"/>
                  <a:pt x="42559" y="30465"/>
                  <a:pt x="42559" y="40532"/>
                </a:cubicBezTo>
                <a:cubicBezTo>
                  <a:pt x="42559" y="50598"/>
                  <a:pt x="34386" y="58771"/>
                  <a:pt x="24319" y="58771"/>
                </a:cubicBezTo>
                <a:cubicBezTo>
                  <a:pt x="14253" y="58771"/>
                  <a:pt x="6080" y="50598"/>
                  <a:pt x="6080" y="40532"/>
                </a:cubicBezTo>
                <a:cubicBezTo>
                  <a:pt x="6080" y="30465"/>
                  <a:pt x="14253" y="22293"/>
                  <a:pt x="24319" y="22293"/>
                </a:cubicBezTo>
                <a:close/>
                <a:moveTo>
                  <a:pt x="0" y="105383"/>
                </a:moveTo>
                <a:cubicBezTo>
                  <a:pt x="0" y="87473"/>
                  <a:pt x="14515" y="72957"/>
                  <a:pt x="32426" y="72957"/>
                </a:cubicBezTo>
                <a:cubicBezTo>
                  <a:pt x="35668" y="72957"/>
                  <a:pt x="38809" y="73439"/>
                  <a:pt x="41773" y="74325"/>
                </a:cubicBezTo>
                <a:cubicBezTo>
                  <a:pt x="33439" y="83648"/>
                  <a:pt x="28372" y="95959"/>
                  <a:pt x="28372" y="109436"/>
                </a:cubicBezTo>
                <a:lnTo>
                  <a:pt x="28372" y="113489"/>
                </a:lnTo>
                <a:cubicBezTo>
                  <a:pt x="28372" y="116377"/>
                  <a:pt x="28980" y="119113"/>
                  <a:pt x="30070" y="121596"/>
                </a:cubicBezTo>
                <a:lnTo>
                  <a:pt x="8106" y="121596"/>
                </a:lnTo>
                <a:cubicBezTo>
                  <a:pt x="3623" y="121596"/>
                  <a:pt x="0" y="117973"/>
                  <a:pt x="0" y="113489"/>
                </a:cubicBezTo>
                <a:lnTo>
                  <a:pt x="0" y="105383"/>
                </a:lnTo>
                <a:close/>
                <a:moveTo>
                  <a:pt x="132058" y="121596"/>
                </a:moveTo>
                <a:cubicBezTo>
                  <a:pt x="133147" y="119113"/>
                  <a:pt x="133755" y="116377"/>
                  <a:pt x="133755" y="113489"/>
                </a:cubicBezTo>
                <a:lnTo>
                  <a:pt x="133755" y="109436"/>
                </a:lnTo>
                <a:cubicBezTo>
                  <a:pt x="133755" y="95959"/>
                  <a:pt x="128689" y="83648"/>
                  <a:pt x="120354" y="74325"/>
                </a:cubicBezTo>
                <a:cubicBezTo>
                  <a:pt x="123318" y="73439"/>
                  <a:pt x="126460" y="72957"/>
                  <a:pt x="129702" y="72957"/>
                </a:cubicBezTo>
                <a:cubicBezTo>
                  <a:pt x="147612" y="72957"/>
                  <a:pt x="162128" y="87473"/>
                  <a:pt x="162128" y="105383"/>
                </a:cubicBezTo>
                <a:lnTo>
                  <a:pt x="162128" y="113489"/>
                </a:lnTo>
                <a:cubicBezTo>
                  <a:pt x="162128" y="117973"/>
                  <a:pt x="158505" y="121596"/>
                  <a:pt x="154021" y="121596"/>
                </a:cubicBezTo>
                <a:lnTo>
                  <a:pt x="132058" y="121596"/>
                </a:lnTo>
                <a:close/>
                <a:moveTo>
                  <a:pt x="119569" y="40532"/>
                </a:moveTo>
                <a:cubicBezTo>
                  <a:pt x="119569" y="30465"/>
                  <a:pt x="127742" y="22293"/>
                  <a:pt x="137809" y="22293"/>
                </a:cubicBezTo>
                <a:cubicBezTo>
                  <a:pt x="147875" y="22293"/>
                  <a:pt x="156048" y="30465"/>
                  <a:pt x="156048" y="40532"/>
                </a:cubicBezTo>
                <a:cubicBezTo>
                  <a:pt x="156048" y="50598"/>
                  <a:pt x="147875" y="58771"/>
                  <a:pt x="137809" y="58771"/>
                </a:cubicBezTo>
                <a:cubicBezTo>
                  <a:pt x="127742" y="58771"/>
                  <a:pt x="119569" y="50598"/>
                  <a:pt x="119569" y="40532"/>
                </a:cubicBezTo>
                <a:close/>
                <a:moveTo>
                  <a:pt x="40532" y="109436"/>
                </a:moveTo>
                <a:cubicBezTo>
                  <a:pt x="40532" y="87042"/>
                  <a:pt x="58670" y="68904"/>
                  <a:pt x="81064" y="68904"/>
                </a:cubicBezTo>
                <a:cubicBezTo>
                  <a:pt x="103458" y="68904"/>
                  <a:pt x="121596" y="87042"/>
                  <a:pt x="121596" y="109436"/>
                </a:cubicBezTo>
                <a:lnTo>
                  <a:pt x="121596" y="113489"/>
                </a:lnTo>
                <a:cubicBezTo>
                  <a:pt x="121596" y="117973"/>
                  <a:pt x="117973" y="121596"/>
                  <a:pt x="113489" y="121596"/>
                </a:cubicBezTo>
                <a:lnTo>
                  <a:pt x="48638" y="121596"/>
                </a:lnTo>
                <a:cubicBezTo>
                  <a:pt x="44154" y="121596"/>
                  <a:pt x="40532" y="117973"/>
                  <a:pt x="40532" y="113489"/>
                </a:cubicBezTo>
                <a:lnTo>
                  <a:pt x="40532" y="109436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7140102" y="3362526"/>
            <a:ext cx="4393660" cy="1945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Interpersonal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140102" y="3557079"/>
            <a:ext cx="4385553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อบรมพ่อแม่ สร้างกลุ่มเพื่อนดี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491591" y="3962398"/>
            <a:ext cx="5107021" cy="648511"/>
          </a:xfrm>
          <a:custGeom>
            <a:avLst/>
            <a:gdLst/>
            <a:ahLst/>
            <a:cxnLst/>
            <a:rect l="l" t="t" r="r" b="b"/>
            <a:pathLst>
              <a:path w="5107021" h="648511">
                <a:moveTo>
                  <a:pt x="97277" y="0"/>
                </a:moveTo>
                <a:lnTo>
                  <a:pt x="5009745" y="0"/>
                </a:lnTo>
                <a:cubicBezTo>
                  <a:pt x="5063469" y="0"/>
                  <a:pt x="5107021" y="43552"/>
                  <a:pt x="5107021" y="97277"/>
                </a:cubicBezTo>
                <a:lnTo>
                  <a:pt x="5107021" y="551234"/>
                </a:lnTo>
                <a:cubicBezTo>
                  <a:pt x="5107021" y="604958"/>
                  <a:pt x="5063469" y="648511"/>
                  <a:pt x="5009745" y="648511"/>
                </a:cubicBezTo>
                <a:lnTo>
                  <a:pt x="97277" y="648511"/>
                </a:lnTo>
                <a:cubicBezTo>
                  <a:pt x="43552" y="648511"/>
                  <a:pt x="0" y="604958"/>
                  <a:pt x="0" y="551234"/>
                </a:cubicBezTo>
                <a:lnTo>
                  <a:pt x="0" y="97277"/>
                </a:lnTo>
                <a:cubicBezTo>
                  <a:pt x="0" y="43588"/>
                  <a:pt x="43588" y="0"/>
                  <a:pt x="9727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621294" y="4092101"/>
            <a:ext cx="389106" cy="389106"/>
          </a:xfrm>
          <a:custGeom>
            <a:avLst/>
            <a:gdLst/>
            <a:ahLst/>
            <a:cxnLst/>
            <a:rect l="l" t="t" r="r" b="b"/>
            <a:pathLst>
              <a:path w="389106" h="389106">
                <a:moveTo>
                  <a:pt x="64852" y="0"/>
                </a:moveTo>
                <a:lnTo>
                  <a:pt x="324254" y="0"/>
                </a:lnTo>
                <a:cubicBezTo>
                  <a:pt x="360071" y="0"/>
                  <a:pt x="389106" y="29035"/>
                  <a:pt x="389106" y="64852"/>
                </a:cubicBezTo>
                <a:lnTo>
                  <a:pt x="389106" y="324254"/>
                </a:lnTo>
                <a:cubicBezTo>
                  <a:pt x="389106" y="360071"/>
                  <a:pt x="360071" y="389106"/>
                  <a:pt x="324254" y="389106"/>
                </a:cubicBezTo>
                <a:lnTo>
                  <a:pt x="64852" y="389106"/>
                </a:lnTo>
                <a:cubicBezTo>
                  <a:pt x="29035" y="389106"/>
                  <a:pt x="0" y="360071"/>
                  <a:pt x="0" y="324254"/>
                </a:cubicBezTo>
                <a:lnTo>
                  <a:pt x="0" y="64852"/>
                </a:lnTo>
                <a:cubicBezTo>
                  <a:pt x="0" y="29059"/>
                  <a:pt x="29059" y="0"/>
                  <a:pt x="6485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742889" y="4221803"/>
            <a:ext cx="145915" cy="129702"/>
          </a:xfrm>
          <a:custGeom>
            <a:avLst/>
            <a:gdLst/>
            <a:ahLst/>
            <a:cxnLst/>
            <a:rect l="l" t="t" r="r" b="b"/>
            <a:pathLst>
              <a:path w="145915" h="129702">
                <a:moveTo>
                  <a:pt x="0" y="48638"/>
                </a:moveTo>
                <a:cubicBezTo>
                  <a:pt x="0" y="39696"/>
                  <a:pt x="7270" y="32426"/>
                  <a:pt x="16213" y="32426"/>
                </a:cubicBezTo>
                <a:lnTo>
                  <a:pt x="32426" y="32426"/>
                </a:lnTo>
                <a:lnTo>
                  <a:pt x="64826" y="3268"/>
                </a:lnTo>
                <a:cubicBezTo>
                  <a:pt x="69462" y="-887"/>
                  <a:pt x="76479" y="-887"/>
                  <a:pt x="81089" y="3268"/>
                </a:cubicBezTo>
                <a:lnTo>
                  <a:pt x="113489" y="32426"/>
                </a:lnTo>
                <a:lnTo>
                  <a:pt x="129702" y="32426"/>
                </a:lnTo>
                <a:cubicBezTo>
                  <a:pt x="138644" y="32426"/>
                  <a:pt x="145915" y="39696"/>
                  <a:pt x="145915" y="48638"/>
                </a:cubicBezTo>
                <a:lnTo>
                  <a:pt x="145915" y="113489"/>
                </a:lnTo>
                <a:cubicBezTo>
                  <a:pt x="145915" y="122432"/>
                  <a:pt x="138644" y="129702"/>
                  <a:pt x="129702" y="129702"/>
                </a:cubicBezTo>
                <a:lnTo>
                  <a:pt x="16213" y="129702"/>
                </a:lnTo>
                <a:cubicBezTo>
                  <a:pt x="7270" y="129702"/>
                  <a:pt x="0" y="122432"/>
                  <a:pt x="0" y="113489"/>
                </a:cubicBezTo>
                <a:lnTo>
                  <a:pt x="0" y="48638"/>
                </a:lnTo>
                <a:close/>
                <a:moveTo>
                  <a:pt x="56745" y="95250"/>
                </a:moveTo>
                <a:lnTo>
                  <a:pt x="56745" y="117543"/>
                </a:lnTo>
                <a:lnTo>
                  <a:pt x="89170" y="117543"/>
                </a:lnTo>
                <a:lnTo>
                  <a:pt x="89170" y="95250"/>
                </a:lnTo>
                <a:cubicBezTo>
                  <a:pt x="89170" y="89652"/>
                  <a:pt x="84636" y="85117"/>
                  <a:pt x="79037" y="85117"/>
                </a:cubicBezTo>
                <a:lnTo>
                  <a:pt x="66878" y="85117"/>
                </a:lnTo>
                <a:cubicBezTo>
                  <a:pt x="61279" y="85117"/>
                  <a:pt x="56745" y="89652"/>
                  <a:pt x="56745" y="95250"/>
                </a:cubicBezTo>
                <a:close/>
                <a:moveTo>
                  <a:pt x="28372" y="97277"/>
                </a:moveTo>
                <a:cubicBezTo>
                  <a:pt x="30602" y="97277"/>
                  <a:pt x="32426" y="95453"/>
                  <a:pt x="32426" y="93223"/>
                </a:cubicBezTo>
                <a:lnTo>
                  <a:pt x="32426" y="85117"/>
                </a:lnTo>
                <a:cubicBezTo>
                  <a:pt x="32426" y="82888"/>
                  <a:pt x="30602" y="81064"/>
                  <a:pt x="28372" y="81064"/>
                </a:cubicBezTo>
                <a:lnTo>
                  <a:pt x="20266" y="81064"/>
                </a:lnTo>
                <a:cubicBezTo>
                  <a:pt x="18037" y="81064"/>
                  <a:pt x="16213" y="82888"/>
                  <a:pt x="16213" y="85117"/>
                </a:cubicBezTo>
                <a:lnTo>
                  <a:pt x="16213" y="93223"/>
                </a:lnTo>
                <a:cubicBezTo>
                  <a:pt x="16213" y="95453"/>
                  <a:pt x="18037" y="97277"/>
                  <a:pt x="20266" y="97277"/>
                </a:cubicBezTo>
                <a:lnTo>
                  <a:pt x="28372" y="97277"/>
                </a:lnTo>
                <a:close/>
                <a:moveTo>
                  <a:pt x="32426" y="60798"/>
                </a:moveTo>
                <a:lnTo>
                  <a:pt x="32426" y="52691"/>
                </a:lnTo>
                <a:cubicBezTo>
                  <a:pt x="32426" y="50462"/>
                  <a:pt x="30602" y="48638"/>
                  <a:pt x="28372" y="48638"/>
                </a:cubicBezTo>
                <a:lnTo>
                  <a:pt x="20266" y="48638"/>
                </a:lnTo>
                <a:cubicBezTo>
                  <a:pt x="18037" y="48638"/>
                  <a:pt x="16213" y="50462"/>
                  <a:pt x="16213" y="52691"/>
                </a:cubicBezTo>
                <a:lnTo>
                  <a:pt x="16213" y="60798"/>
                </a:lnTo>
                <a:cubicBezTo>
                  <a:pt x="16213" y="63027"/>
                  <a:pt x="18037" y="64851"/>
                  <a:pt x="20266" y="64851"/>
                </a:cubicBezTo>
                <a:lnTo>
                  <a:pt x="28372" y="64851"/>
                </a:lnTo>
                <a:cubicBezTo>
                  <a:pt x="30602" y="64851"/>
                  <a:pt x="32426" y="63027"/>
                  <a:pt x="32426" y="60798"/>
                </a:cubicBezTo>
                <a:close/>
                <a:moveTo>
                  <a:pt x="125649" y="97277"/>
                </a:moveTo>
                <a:cubicBezTo>
                  <a:pt x="127878" y="97277"/>
                  <a:pt x="129702" y="95453"/>
                  <a:pt x="129702" y="93223"/>
                </a:cubicBezTo>
                <a:lnTo>
                  <a:pt x="129702" y="85117"/>
                </a:lnTo>
                <a:cubicBezTo>
                  <a:pt x="129702" y="82888"/>
                  <a:pt x="127878" y="81064"/>
                  <a:pt x="125649" y="81064"/>
                </a:cubicBezTo>
                <a:lnTo>
                  <a:pt x="117543" y="81064"/>
                </a:lnTo>
                <a:cubicBezTo>
                  <a:pt x="115313" y="81064"/>
                  <a:pt x="113489" y="82888"/>
                  <a:pt x="113489" y="85117"/>
                </a:cubicBezTo>
                <a:lnTo>
                  <a:pt x="113489" y="93223"/>
                </a:lnTo>
                <a:cubicBezTo>
                  <a:pt x="113489" y="95453"/>
                  <a:pt x="115313" y="97277"/>
                  <a:pt x="117543" y="97277"/>
                </a:cubicBezTo>
                <a:lnTo>
                  <a:pt x="125649" y="97277"/>
                </a:lnTo>
                <a:close/>
                <a:moveTo>
                  <a:pt x="129702" y="60798"/>
                </a:moveTo>
                <a:lnTo>
                  <a:pt x="129702" y="52691"/>
                </a:lnTo>
                <a:cubicBezTo>
                  <a:pt x="129702" y="50462"/>
                  <a:pt x="127878" y="48638"/>
                  <a:pt x="125649" y="48638"/>
                </a:cubicBezTo>
                <a:lnTo>
                  <a:pt x="117543" y="48638"/>
                </a:lnTo>
                <a:cubicBezTo>
                  <a:pt x="115313" y="48638"/>
                  <a:pt x="113489" y="50462"/>
                  <a:pt x="113489" y="52691"/>
                </a:cubicBezTo>
                <a:lnTo>
                  <a:pt x="113489" y="60798"/>
                </a:lnTo>
                <a:cubicBezTo>
                  <a:pt x="113489" y="63027"/>
                  <a:pt x="115313" y="64851"/>
                  <a:pt x="117543" y="64851"/>
                </a:cubicBezTo>
                <a:lnTo>
                  <a:pt x="125649" y="64851"/>
                </a:lnTo>
                <a:cubicBezTo>
                  <a:pt x="127878" y="64851"/>
                  <a:pt x="129702" y="63027"/>
                  <a:pt x="129702" y="60798"/>
                </a:cubicBezTo>
                <a:close/>
                <a:moveTo>
                  <a:pt x="72957" y="64851"/>
                </a:moveTo>
                <a:cubicBezTo>
                  <a:pt x="81906" y="64851"/>
                  <a:pt x="89170" y="57586"/>
                  <a:pt x="89170" y="48638"/>
                </a:cubicBezTo>
                <a:cubicBezTo>
                  <a:pt x="89170" y="39690"/>
                  <a:pt x="81906" y="32426"/>
                  <a:pt x="72957" y="32426"/>
                </a:cubicBezTo>
                <a:cubicBezTo>
                  <a:pt x="64009" y="32426"/>
                  <a:pt x="56745" y="39690"/>
                  <a:pt x="56745" y="48638"/>
                </a:cubicBezTo>
                <a:cubicBezTo>
                  <a:pt x="56745" y="57586"/>
                  <a:pt x="64009" y="64851"/>
                  <a:pt x="72957" y="64851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7140102" y="4108313"/>
            <a:ext cx="4393660" cy="1945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Organizational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140102" y="4302867"/>
            <a:ext cx="4385553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โรงเรียนเข้มงวด มีกิจกรรมเลือก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91591" y="4708186"/>
            <a:ext cx="5107021" cy="648511"/>
          </a:xfrm>
          <a:custGeom>
            <a:avLst/>
            <a:gdLst/>
            <a:ahLst/>
            <a:cxnLst/>
            <a:rect l="l" t="t" r="r" b="b"/>
            <a:pathLst>
              <a:path w="5107021" h="648511">
                <a:moveTo>
                  <a:pt x="97277" y="0"/>
                </a:moveTo>
                <a:lnTo>
                  <a:pt x="5009745" y="0"/>
                </a:lnTo>
                <a:cubicBezTo>
                  <a:pt x="5063469" y="0"/>
                  <a:pt x="5107021" y="43552"/>
                  <a:pt x="5107021" y="97277"/>
                </a:cubicBezTo>
                <a:lnTo>
                  <a:pt x="5107021" y="551234"/>
                </a:lnTo>
                <a:cubicBezTo>
                  <a:pt x="5107021" y="604958"/>
                  <a:pt x="5063469" y="648511"/>
                  <a:pt x="5009745" y="648511"/>
                </a:cubicBezTo>
                <a:lnTo>
                  <a:pt x="97277" y="648511"/>
                </a:lnTo>
                <a:cubicBezTo>
                  <a:pt x="43552" y="648511"/>
                  <a:pt x="0" y="604958"/>
                  <a:pt x="0" y="551234"/>
                </a:cubicBezTo>
                <a:lnTo>
                  <a:pt x="0" y="97277"/>
                </a:lnTo>
                <a:cubicBezTo>
                  <a:pt x="0" y="43588"/>
                  <a:pt x="43588" y="0"/>
                  <a:pt x="9727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6621294" y="4837888"/>
            <a:ext cx="389106" cy="389106"/>
          </a:xfrm>
          <a:custGeom>
            <a:avLst/>
            <a:gdLst/>
            <a:ahLst/>
            <a:cxnLst/>
            <a:rect l="l" t="t" r="r" b="b"/>
            <a:pathLst>
              <a:path w="389106" h="389106">
                <a:moveTo>
                  <a:pt x="64852" y="0"/>
                </a:moveTo>
                <a:lnTo>
                  <a:pt x="324254" y="0"/>
                </a:lnTo>
                <a:cubicBezTo>
                  <a:pt x="360071" y="0"/>
                  <a:pt x="389106" y="29035"/>
                  <a:pt x="389106" y="64852"/>
                </a:cubicBezTo>
                <a:lnTo>
                  <a:pt x="389106" y="324254"/>
                </a:lnTo>
                <a:cubicBezTo>
                  <a:pt x="389106" y="360071"/>
                  <a:pt x="360071" y="389106"/>
                  <a:pt x="324254" y="389106"/>
                </a:cubicBezTo>
                <a:lnTo>
                  <a:pt x="64852" y="389106"/>
                </a:lnTo>
                <a:cubicBezTo>
                  <a:pt x="29035" y="389106"/>
                  <a:pt x="0" y="360071"/>
                  <a:pt x="0" y="324254"/>
                </a:cubicBezTo>
                <a:lnTo>
                  <a:pt x="0" y="64852"/>
                </a:lnTo>
                <a:cubicBezTo>
                  <a:pt x="0" y="29059"/>
                  <a:pt x="29059" y="0"/>
                  <a:pt x="6485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6750996" y="4967590"/>
            <a:ext cx="129702" cy="129702"/>
          </a:xfrm>
          <a:custGeom>
            <a:avLst/>
            <a:gdLst/>
            <a:ahLst/>
            <a:cxnLst/>
            <a:rect l="l" t="t" r="r" b="b"/>
            <a:pathLst>
              <a:path w="129702" h="129702">
                <a:moveTo>
                  <a:pt x="70374" y="2179"/>
                </a:moveTo>
                <a:cubicBezTo>
                  <a:pt x="67258" y="-709"/>
                  <a:pt x="62444" y="-709"/>
                  <a:pt x="59354" y="2179"/>
                </a:cubicBezTo>
                <a:lnTo>
                  <a:pt x="2609" y="54870"/>
                </a:lnTo>
                <a:cubicBezTo>
                  <a:pt x="177" y="57150"/>
                  <a:pt x="-633" y="60671"/>
                  <a:pt x="583" y="63762"/>
                </a:cubicBezTo>
                <a:cubicBezTo>
                  <a:pt x="1799" y="66852"/>
                  <a:pt x="4763" y="68904"/>
                  <a:pt x="8106" y="68904"/>
                </a:cubicBezTo>
                <a:lnTo>
                  <a:pt x="12160" y="68904"/>
                </a:lnTo>
                <a:lnTo>
                  <a:pt x="12160" y="113489"/>
                </a:lnTo>
                <a:cubicBezTo>
                  <a:pt x="12160" y="122432"/>
                  <a:pt x="19430" y="129702"/>
                  <a:pt x="28372" y="129702"/>
                </a:cubicBezTo>
                <a:lnTo>
                  <a:pt x="101330" y="129702"/>
                </a:lnTo>
                <a:cubicBezTo>
                  <a:pt x="110272" y="129702"/>
                  <a:pt x="117543" y="122432"/>
                  <a:pt x="117543" y="113489"/>
                </a:cubicBezTo>
                <a:lnTo>
                  <a:pt x="117543" y="68904"/>
                </a:lnTo>
                <a:lnTo>
                  <a:pt x="121596" y="68904"/>
                </a:lnTo>
                <a:cubicBezTo>
                  <a:pt x="124940" y="68904"/>
                  <a:pt x="127929" y="66852"/>
                  <a:pt x="129145" y="63762"/>
                </a:cubicBezTo>
                <a:cubicBezTo>
                  <a:pt x="130361" y="60671"/>
                  <a:pt x="129550" y="57125"/>
                  <a:pt x="127118" y="54870"/>
                </a:cubicBezTo>
                <a:lnTo>
                  <a:pt x="70374" y="2179"/>
                </a:lnTo>
                <a:close/>
                <a:moveTo>
                  <a:pt x="60798" y="81064"/>
                </a:moveTo>
                <a:lnTo>
                  <a:pt x="68904" y="81064"/>
                </a:lnTo>
                <a:cubicBezTo>
                  <a:pt x="75617" y="81064"/>
                  <a:pt x="81064" y="86510"/>
                  <a:pt x="81064" y="93223"/>
                </a:cubicBezTo>
                <a:lnTo>
                  <a:pt x="81064" y="117543"/>
                </a:lnTo>
                <a:lnTo>
                  <a:pt x="48638" y="117543"/>
                </a:lnTo>
                <a:lnTo>
                  <a:pt x="48638" y="93223"/>
                </a:lnTo>
                <a:cubicBezTo>
                  <a:pt x="48638" y="86510"/>
                  <a:pt x="54085" y="81064"/>
                  <a:pt x="60798" y="81064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7140102" y="4854101"/>
            <a:ext cx="4393660" cy="1945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Community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140102" y="5048654"/>
            <a:ext cx="4385553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ควบคุมการขาย จำกัดโฆษณา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91591" y="5453973"/>
            <a:ext cx="5107021" cy="648511"/>
          </a:xfrm>
          <a:custGeom>
            <a:avLst/>
            <a:gdLst/>
            <a:ahLst/>
            <a:cxnLst/>
            <a:rect l="l" t="t" r="r" b="b"/>
            <a:pathLst>
              <a:path w="5107021" h="648511">
                <a:moveTo>
                  <a:pt x="97277" y="0"/>
                </a:moveTo>
                <a:lnTo>
                  <a:pt x="5009745" y="0"/>
                </a:lnTo>
                <a:cubicBezTo>
                  <a:pt x="5063469" y="0"/>
                  <a:pt x="5107021" y="43552"/>
                  <a:pt x="5107021" y="97277"/>
                </a:cubicBezTo>
                <a:lnTo>
                  <a:pt x="5107021" y="551234"/>
                </a:lnTo>
                <a:cubicBezTo>
                  <a:pt x="5107021" y="604958"/>
                  <a:pt x="5063469" y="648511"/>
                  <a:pt x="5009745" y="648511"/>
                </a:cubicBezTo>
                <a:lnTo>
                  <a:pt x="97277" y="648511"/>
                </a:lnTo>
                <a:cubicBezTo>
                  <a:pt x="43552" y="648511"/>
                  <a:pt x="0" y="604958"/>
                  <a:pt x="0" y="551234"/>
                </a:cubicBezTo>
                <a:lnTo>
                  <a:pt x="0" y="97277"/>
                </a:lnTo>
                <a:cubicBezTo>
                  <a:pt x="0" y="43588"/>
                  <a:pt x="43588" y="0"/>
                  <a:pt x="9727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621294" y="5583675"/>
            <a:ext cx="389106" cy="389106"/>
          </a:xfrm>
          <a:custGeom>
            <a:avLst/>
            <a:gdLst/>
            <a:ahLst/>
            <a:cxnLst/>
            <a:rect l="l" t="t" r="r" b="b"/>
            <a:pathLst>
              <a:path w="389106" h="389106">
                <a:moveTo>
                  <a:pt x="64852" y="0"/>
                </a:moveTo>
                <a:lnTo>
                  <a:pt x="324254" y="0"/>
                </a:lnTo>
                <a:cubicBezTo>
                  <a:pt x="360071" y="0"/>
                  <a:pt x="389106" y="29035"/>
                  <a:pt x="389106" y="64852"/>
                </a:cubicBezTo>
                <a:lnTo>
                  <a:pt x="389106" y="324254"/>
                </a:lnTo>
                <a:cubicBezTo>
                  <a:pt x="389106" y="360071"/>
                  <a:pt x="360071" y="389106"/>
                  <a:pt x="324254" y="389106"/>
                </a:cubicBezTo>
                <a:lnTo>
                  <a:pt x="64852" y="389106"/>
                </a:lnTo>
                <a:cubicBezTo>
                  <a:pt x="29035" y="389106"/>
                  <a:pt x="0" y="360071"/>
                  <a:pt x="0" y="324254"/>
                </a:cubicBezTo>
                <a:lnTo>
                  <a:pt x="0" y="64852"/>
                </a:lnTo>
                <a:cubicBezTo>
                  <a:pt x="0" y="29059"/>
                  <a:pt x="29059" y="0"/>
                  <a:pt x="6485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6742889" y="5713377"/>
            <a:ext cx="145915" cy="129702"/>
          </a:xfrm>
          <a:custGeom>
            <a:avLst/>
            <a:gdLst/>
            <a:ahLst/>
            <a:cxnLst/>
            <a:rect l="l" t="t" r="r" b="b"/>
            <a:pathLst>
              <a:path w="145915" h="129702">
                <a:moveTo>
                  <a:pt x="42964" y="38860"/>
                </a:moveTo>
                <a:lnTo>
                  <a:pt x="38227" y="34123"/>
                </a:lnTo>
                <a:cubicBezTo>
                  <a:pt x="35060" y="30956"/>
                  <a:pt x="35060" y="25814"/>
                  <a:pt x="38227" y="22647"/>
                </a:cubicBezTo>
                <a:lnTo>
                  <a:pt x="67283" y="-6434"/>
                </a:lnTo>
                <a:cubicBezTo>
                  <a:pt x="70450" y="-9601"/>
                  <a:pt x="75592" y="-9601"/>
                  <a:pt x="78759" y="-6434"/>
                </a:cubicBezTo>
                <a:lnTo>
                  <a:pt x="83496" y="-1672"/>
                </a:lnTo>
                <a:cubicBezTo>
                  <a:pt x="86662" y="1495"/>
                  <a:pt x="86662" y="6637"/>
                  <a:pt x="83496" y="9804"/>
                </a:cubicBezTo>
                <a:lnTo>
                  <a:pt x="54439" y="38860"/>
                </a:lnTo>
                <a:cubicBezTo>
                  <a:pt x="51273" y="42027"/>
                  <a:pt x="46130" y="42027"/>
                  <a:pt x="42964" y="38860"/>
                </a:cubicBezTo>
                <a:close/>
                <a:moveTo>
                  <a:pt x="69918" y="53629"/>
                </a:moveTo>
                <a:lnTo>
                  <a:pt x="61963" y="45674"/>
                </a:lnTo>
                <a:lnTo>
                  <a:pt x="90336" y="17302"/>
                </a:lnTo>
                <a:lnTo>
                  <a:pt x="120582" y="47549"/>
                </a:lnTo>
                <a:lnTo>
                  <a:pt x="92210" y="75921"/>
                </a:lnTo>
                <a:lnTo>
                  <a:pt x="84256" y="67967"/>
                </a:lnTo>
                <a:lnTo>
                  <a:pt x="25484" y="126738"/>
                </a:lnTo>
                <a:cubicBezTo>
                  <a:pt x="21533" y="130690"/>
                  <a:pt x="15123" y="130690"/>
                  <a:pt x="11146" y="126738"/>
                </a:cubicBezTo>
                <a:cubicBezTo>
                  <a:pt x="7169" y="122786"/>
                  <a:pt x="7194" y="116377"/>
                  <a:pt x="11146" y="112400"/>
                </a:cubicBezTo>
                <a:lnTo>
                  <a:pt x="69918" y="53629"/>
                </a:lnTo>
                <a:close/>
                <a:moveTo>
                  <a:pt x="99025" y="94895"/>
                </a:moveTo>
                <a:cubicBezTo>
                  <a:pt x="95858" y="91729"/>
                  <a:pt x="95858" y="86586"/>
                  <a:pt x="99025" y="83420"/>
                </a:cubicBezTo>
                <a:lnTo>
                  <a:pt x="128081" y="54363"/>
                </a:lnTo>
                <a:cubicBezTo>
                  <a:pt x="131247" y="51197"/>
                  <a:pt x="136390" y="51197"/>
                  <a:pt x="139556" y="54363"/>
                </a:cubicBezTo>
                <a:lnTo>
                  <a:pt x="144294" y="59101"/>
                </a:lnTo>
                <a:cubicBezTo>
                  <a:pt x="147460" y="62267"/>
                  <a:pt x="147460" y="67410"/>
                  <a:pt x="144294" y="70576"/>
                </a:cubicBezTo>
                <a:lnTo>
                  <a:pt x="115237" y="99658"/>
                </a:lnTo>
                <a:cubicBezTo>
                  <a:pt x="112071" y="102824"/>
                  <a:pt x="106928" y="102824"/>
                  <a:pt x="103762" y="99658"/>
                </a:cubicBezTo>
                <a:lnTo>
                  <a:pt x="99025" y="94921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7140102" y="5599888"/>
            <a:ext cx="4393660" cy="1945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Policy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140102" y="5794441"/>
            <a:ext cx="4385553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ขึ้นภาษี ห้ามโฆษณา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324255" y="6533749"/>
            <a:ext cx="11543489" cy="6485"/>
          </a:xfrm>
          <a:custGeom>
            <a:avLst/>
            <a:gdLst/>
            <a:ahLst/>
            <a:cxnLst/>
            <a:rect l="l" t="t" r="r" b="b"/>
            <a:pathLst>
              <a:path w="11543489" h="6485">
                <a:moveTo>
                  <a:pt x="0" y="0"/>
                </a:moveTo>
                <a:lnTo>
                  <a:pt x="11543489" y="0"/>
                </a:lnTo>
                <a:lnTo>
                  <a:pt x="11543489" y="6485"/>
                </a:lnTo>
                <a:lnTo>
                  <a:pt x="0" y="6485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356681" y="6699118"/>
            <a:ext cx="97277" cy="129702"/>
          </a:xfrm>
          <a:custGeom>
            <a:avLst/>
            <a:gdLst/>
            <a:ahLst/>
            <a:cxnLst/>
            <a:rect l="l" t="t" r="r" b="b"/>
            <a:pathLst>
              <a:path w="97277" h="129702">
                <a:moveTo>
                  <a:pt x="74199" y="97277"/>
                </a:moveTo>
                <a:cubicBezTo>
                  <a:pt x="76048" y="91627"/>
                  <a:pt x="79747" y="86510"/>
                  <a:pt x="83926" y="82102"/>
                </a:cubicBezTo>
                <a:cubicBezTo>
                  <a:pt x="92210" y="73388"/>
                  <a:pt x="97277" y="61609"/>
                  <a:pt x="97277" y="48638"/>
                </a:cubicBezTo>
                <a:cubicBezTo>
                  <a:pt x="97277" y="21786"/>
                  <a:pt x="75491" y="0"/>
                  <a:pt x="48638" y="0"/>
                </a:cubicBezTo>
                <a:cubicBezTo>
                  <a:pt x="21786" y="0"/>
                  <a:pt x="0" y="21786"/>
                  <a:pt x="0" y="48638"/>
                </a:cubicBezTo>
                <a:cubicBezTo>
                  <a:pt x="0" y="61609"/>
                  <a:pt x="5066" y="73388"/>
                  <a:pt x="13350" y="82102"/>
                </a:cubicBezTo>
                <a:cubicBezTo>
                  <a:pt x="17530" y="86510"/>
                  <a:pt x="21254" y="91627"/>
                  <a:pt x="23078" y="97277"/>
                </a:cubicBezTo>
                <a:lnTo>
                  <a:pt x="74173" y="97277"/>
                </a:lnTo>
                <a:close/>
                <a:moveTo>
                  <a:pt x="72957" y="109436"/>
                </a:moveTo>
                <a:lnTo>
                  <a:pt x="24319" y="109436"/>
                </a:lnTo>
                <a:lnTo>
                  <a:pt x="24319" y="113489"/>
                </a:lnTo>
                <a:cubicBezTo>
                  <a:pt x="24319" y="124686"/>
                  <a:pt x="33388" y="133755"/>
                  <a:pt x="44585" y="133755"/>
                </a:cubicBezTo>
                <a:lnTo>
                  <a:pt x="52691" y="133755"/>
                </a:lnTo>
                <a:cubicBezTo>
                  <a:pt x="63888" y="133755"/>
                  <a:pt x="72957" y="124686"/>
                  <a:pt x="72957" y="113489"/>
                </a:cubicBezTo>
                <a:lnTo>
                  <a:pt x="72957" y="109436"/>
                </a:lnTo>
                <a:close/>
                <a:moveTo>
                  <a:pt x="46612" y="28372"/>
                </a:moveTo>
                <a:cubicBezTo>
                  <a:pt x="36529" y="28372"/>
                  <a:pt x="28372" y="36529"/>
                  <a:pt x="28372" y="46612"/>
                </a:cubicBezTo>
                <a:cubicBezTo>
                  <a:pt x="28372" y="49981"/>
                  <a:pt x="25662" y="52691"/>
                  <a:pt x="22293" y="52691"/>
                </a:cubicBezTo>
                <a:cubicBezTo>
                  <a:pt x="18923" y="52691"/>
                  <a:pt x="16213" y="49981"/>
                  <a:pt x="16213" y="46612"/>
                </a:cubicBezTo>
                <a:cubicBezTo>
                  <a:pt x="16213" y="29816"/>
                  <a:pt x="29816" y="16213"/>
                  <a:pt x="46612" y="16213"/>
                </a:cubicBezTo>
                <a:cubicBezTo>
                  <a:pt x="49981" y="16213"/>
                  <a:pt x="52691" y="18923"/>
                  <a:pt x="52691" y="22293"/>
                </a:cubicBezTo>
                <a:cubicBezTo>
                  <a:pt x="52691" y="25662"/>
                  <a:pt x="49981" y="28372"/>
                  <a:pt x="46612" y="28372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527777" y="6666693"/>
            <a:ext cx="11404818" cy="1945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1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</a:t>
            </a:r>
            <a:r>
              <a:rPr lang="en-US" sz="102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โครงการลดสูบบุหรี่ในวัยรุ่นที่ประสบผลสำเร็จมักใช้ multi-level approach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1707356"/>
            <a:ext cx="1038225" cy="342900"/>
          </a:xfrm>
          <a:custGeom>
            <a:avLst/>
            <a:gdLst/>
            <a:ahLst/>
            <a:cxnLst/>
            <a:rect l="l" t="t" r="r" b="b"/>
            <a:pathLst>
              <a:path w="1038225" h="342900">
                <a:moveTo>
                  <a:pt x="171450" y="0"/>
                </a:moveTo>
                <a:lnTo>
                  <a:pt x="866775" y="0"/>
                </a:lnTo>
                <a:cubicBezTo>
                  <a:pt x="961401" y="0"/>
                  <a:pt x="1038225" y="76824"/>
                  <a:pt x="1038225" y="171450"/>
                </a:cubicBezTo>
                <a:lnTo>
                  <a:pt x="1038225" y="171450"/>
                </a:lnTo>
                <a:cubicBezTo>
                  <a:pt x="1038225" y="266076"/>
                  <a:pt x="961401" y="342900"/>
                  <a:pt x="866775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71500" y="1783556"/>
            <a:ext cx="72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 04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2355056"/>
            <a:ext cx="1188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Pareto Analysis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3498056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เลือกสาเหตุสำคัญที่สุด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จากข้อมูลเชิงปริมาณ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4813" y="49220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33425" y="4883944"/>
            <a:ext cx="101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Data-driven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2010132" y="4922044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71438" y="47625"/>
                </a:moveTo>
                <a:cubicBezTo>
                  <a:pt x="71438" y="27911"/>
                  <a:pt x="55432" y="11906"/>
                  <a:pt x="35719" y="11906"/>
                </a:cubicBezTo>
                <a:cubicBezTo>
                  <a:pt x="16005" y="11906"/>
                  <a:pt x="0" y="27911"/>
                  <a:pt x="0" y="47625"/>
                </a:cubicBezTo>
                <a:cubicBezTo>
                  <a:pt x="0" y="67339"/>
                  <a:pt x="16005" y="83344"/>
                  <a:pt x="35719" y="83344"/>
                </a:cubicBezTo>
                <a:cubicBezTo>
                  <a:pt x="55432" y="83344"/>
                  <a:pt x="71438" y="67339"/>
                  <a:pt x="71438" y="47625"/>
                </a:cubicBezTo>
                <a:close/>
                <a:moveTo>
                  <a:pt x="166688" y="142875"/>
                </a:moveTo>
                <a:cubicBezTo>
                  <a:pt x="166688" y="123161"/>
                  <a:pt x="150682" y="107156"/>
                  <a:pt x="130969" y="107156"/>
                </a:cubicBezTo>
                <a:cubicBezTo>
                  <a:pt x="111255" y="107156"/>
                  <a:pt x="95250" y="123161"/>
                  <a:pt x="95250" y="142875"/>
                </a:cubicBezTo>
                <a:cubicBezTo>
                  <a:pt x="95250" y="162589"/>
                  <a:pt x="111255" y="178594"/>
                  <a:pt x="130969" y="178594"/>
                </a:cubicBezTo>
                <a:cubicBezTo>
                  <a:pt x="150682" y="178594"/>
                  <a:pt x="166688" y="162589"/>
                  <a:pt x="166688" y="142875"/>
                </a:cubicBezTo>
                <a:close/>
                <a:moveTo>
                  <a:pt x="163190" y="32221"/>
                </a:moveTo>
                <a:cubicBezTo>
                  <a:pt x="167841" y="27570"/>
                  <a:pt x="167841" y="20017"/>
                  <a:pt x="163190" y="15367"/>
                </a:cubicBezTo>
                <a:cubicBezTo>
                  <a:pt x="158539" y="10716"/>
                  <a:pt x="150986" y="10716"/>
                  <a:pt x="146335" y="15367"/>
                </a:cubicBezTo>
                <a:lnTo>
                  <a:pt x="3460" y="158242"/>
                </a:lnTo>
                <a:cubicBezTo>
                  <a:pt x="-1191" y="162892"/>
                  <a:pt x="-1191" y="170445"/>
                  <a:pt x="3460" y="175096"/>
                </a:cubicBezTo>
                <a:cubicBezTo>
                  <a:pt x="8111" y="179747"/>
                  <a:pt x="15664" y="179747"/>
                  <a:pt x="20315" y="175096"/>
                </a:cubicBezTo>
                <a:lnTo>
                  <a:pt x="163190" y="32221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326838" y="4883944"/>
            <a:ext cx="962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80/20 Rule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534489" y="49220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3863102" y="4883944"/>
            <a:ext cx="781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Prioritize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 Objectives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วัตถุประสงค์การเรียนรู้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810" y="2060496"/>
            <a:ext cx="3598545" cy="2998470"/>
          </a:xfrm>
          <a:custGeom>
            <a:avLst/>
            <a:gdLst/>
            <a:ahLst/>
            <a:cxnLst/>
            <a:rect l="l" t="t" r="r" b="b"/>
            <a:pathLst>
              <a:path w="3598545" h="2998470">
                <a:moveTo>
                  <a:pt x="152412" y="0"/>
                </a:moveTo>
                <a:lnTo>
                  <a:pt x="3446133" y="0"/>
                </a:lnTo>
                <a:cubicBezTo>
                  <a:pt x="3530308" y="0"/>
                  <a:pt x="3598545" y="68237"/>
                  <a:pt x="3598545" y="152412"/>
                </a:cubicBezTo>
                <a:lnTo>
                  <a:pt x="3598545" y="2846058"/>
                </a:lnTo>
                <a:cubicBezTo>
                  <a:pt x="3598545" y="2930233"/>
                  <a:pt x="3530308" y="2998470"/>
                  <a:pt x="3446133" y="2998470"/>
                </a:cubicBezTo>
                <a:lnTo>
                  <a:pt x="152412" y="2998470"/>
                </a:lnTo>
                <a:cubicBezTo>
                  <a:pt x="68237" y="2998470"/>
                  <a:pt x="0" y="2930233"/>
                  <a:pt x="0" y="2846058"/>
                </a:cubicBezTo>
                <a:lnTo>
                  <a:pt x="0" y="152412"/>
                </a:lnTo>
                <a:cubicBezTo>
                  <a:pt x="0" y="68294"/>
                  <a:pt x="68294" y="0"/>
                  <a:pt x="152412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905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69620" y="244530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928688" y="2578655"/>
            <a:ext cx="4381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69620" y="3359705"/>
            <a:ext cx="29432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เข้าใจเครื่องมือ RCA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69620" y="3835955"/>
            <a:ext cx="291465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เข้าใจจุดเด่นและข้อจำกัดของเครื่องมือวิเคราะห์สาเหตุหลัก ๆ ที่ใช้ในงานสาธารณสุข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296370" y="2060496"/>
            <a:ext cx="3598545" cy="2998470"/>
          </a:xfrm>
          <a:custGeom>
            <a:avLst/>
            <a:gdLst/>
            <a:ahLst/>
            <a:cxnLst/>
            <a:rect l="l" t="t" r="r" b="b"/>
            <a:pathLst>
              <a:path w="3598545" h="2998470">
                <a:moveTo>
                  <a:pt x="152412" y="0"/>
                </a:moveTo>
                <a:lnTo>
                  <a:pt x="3446133" y="0"/>
                </a:lnTo>
                <a:cubicBezTo>
                  <a:pt x="3530308" y="0"/>
                  <a:pt x="3598545" y="68237"/>
                  <a:pt x="3598545" y="152412"/>
                </a:cubicBezTo>
                <a:lnTo>
                  <a:pt x="3598545" y="2846058"/>
                </a:lnTo>
                <a:cubicBezTo>
                  <a:pt x="3598545" y="2930233"/>
                  <a:pt x="3530308" y="2998470"/>
                  <a:pt x="3446133" y="2998470"/>
                </a:cubicBezTo>
                <a:lnTo>
                  <a:pt x="152412" y="2998470"/>
                </a:lnTo>
                <a:cubicBezTo>
                  <a:pt x="68237" y="2998470"/>
                  <a:pt x="0" y="2930233"/>
                  <a:pt x="0" y="2846058"/>
                </a:cubicBezTo>
                <a:lnTo>
                  <a:pt x="0" y="152412"/>
                </a:lnTo>
                <a:cubicBezTo>
                  <a:pt x="0" y="68294"/>
                  <a:pt x="68294" y="0"/>
                  <a:pt x="152412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905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4681180" y="244530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816078" y="2578655"/>
            <a:ext cx="4857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681180" y="3359705"/>
            <a:ext cx="29432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เลือกเครื่องมือได้ถูกต้อง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681180" y="3835955"/>
            <a:ext cx="291465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เลือกเครื่องมือให้เหมาะสมกับประเภทของปัญหาและข้อมูลที่มีอยู่ในแต่ละสถานการณ์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207931" y="2060496"/>
            <a:ext cx="3598545" cy="2998470"/>
          </a:xfrm>
          <a:custGeom>
            <a:avLst/>
            <a:gdLst/>
            <a:ahLst/>
            <a:cxnLst/>
            <a:rect l="l" t="t" r="r" b="b"/>
            <a:pathLst>
              <a:path w="3598545" h="2998470">
                <a:moveTo>
                  <a:pt x="152412" y="0"/>
                </a:moveTo>
                <a:lnTo>
                  <a:pt x="3446133" y="0"/>
                </a:lnTo>
                <a:cubicBezTo>
                  <a:pt x="3530308" y="0"/>
                  <a:pt x="3598545" y="68237"/>
                  <a:pt x="3598545" y="152412"/>
                </a:cubicBezTo>
                <a:lnTo>
                  <a:pt x="3598545" y="2846058"/>
                </a:lnTo>
                <a:cubicBezTo>
                  <a:pt x="3598545" y="2930233"/>
                  <a:pt x="3530308" y="2998470"/>
                  <a:pt x="3446133" y="2998470"/>
                </a:cubicBezTo>
                <a:lnTo>
                  <a:pt x="152412" y="2998470"/>
                </a:lnTo>
                <a:cubicBezTo>
                  <a:pt x="68237" y="2998470"/>
                  <a:pt x="0" y="2930233"/>
                  <a:pt x="0" y="2846058"/>
                </a:cubicBezTo>
                <a:lnTo>
                  <a:pt x="0" y="152412"/>
                </a:lnTo>
                <a:cubicBezTo>
                  <a:pt x="0" y="68294"/>
                  <a:pt x="68294" y="0"/>
                  <a:pt x="152412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905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8592741" y="244530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723948" y="2578655"/>
            <a:ext cx="4857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592741" y="3359705"/>
            <a:ext cx="29432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ใช้งานอย่างเป็นระบบ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592741" y="3835955"/>
            <a:ext cx="2914650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ใช้เครื่องมืออย่างเป็นระบบและตรวจสอบความน่าเชื่อถือของสาเหตุที่พบได้อย่างมีหลักการ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1000" y="5977891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426244" y="627126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85800" y="6210300"/>
            <a:ext cx="11210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ผลลัพธ์: สามารถแปลงปัญหาให้เป็นสาเหตุที่แก้ไขได้จริง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7115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Pareto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7277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แนวคิดและหลัก 80/20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95400"/>
            <a:ext cx="7143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Pareto Principle: Focus on the Vital Few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870710"/>
            <a:ext cx="7037070" cy="1483995"/>
          </a:xfrm>
          <a:custGeom>
            <a:avLst/>
            <a:gdLst/>
            <a:ahLst/>
            <a:cxnLst/>
            <a:rect l="l" t="t" r="r" b="b"/>
            <a:pathLst>
              <a:path w="7037070" h="1483995">
                <a:moveTo>
                  <a:pt x="152406" y="0"/>
                </a:moveTo>
                <a:lnTo>
                  <a:pt x="6884664" y="0"/>
                </a:lnTo>
                <a:cubicBezTo>
                  <a:pt x="6968779" y="0"/>
                  <a:pt x="7037070" y="68291"/>
                  <a:pt x="7037070" y="152406"/>
                </a:cubicBezTo>
                <a:lnTo>
                  <a:pt x="7037070" y="1331589"/>
                </a:lnTo>
                <a:cubicBezTo>
                  <a:pt x="7037070" y="1415704"/>
                  <a:pt x="6968779" y="1483995"/>
                  <a:pt x="6884664" y="1483995"/>
                </a:cubicBezTo>
                <a:lnTo>
                  <a:pt x="152406" y="1483995"/>
                </a:lnTo>
                <a:cubicBezTo>
                  <a:pt x="68291" y="1483995"/>
                  <a:pt x="0" y="1415704"/>
                  <a:pt x="0" y="1331589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55320" y="214121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850583" y="2312668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379220" y="2141218"/>
            <a:ext cx="5867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 Pareto (80/20 Rule)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79220" y="2522218"/>
            <a:ext cx="58578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โดยทั่วไป 20% ของสาเหตุสร้าง 80% ของปัญหา การโฟกัสที่ "สาเหตุสำคัญน้อย" (Vital Few) จะให้ผลตอบแทนสูงสุด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4810" y="3548068"/>
            <a:ext cx="7037070" cy="2065020"/>
          </a:xfrm>
          <a:custGeom>
            <a:avLst/>
            <a:gdLst/>
            <a:ahLst/>
            <a:cxnLst/>
            <a:rect l="l" t="t" r="r" b="b"/>
            <a:pathLst>
              <a:path w="7037070" h="2065020">
                <a:moveTo>
                  <a:pt x="152398" y="0"/>
                </a:moveTo>
                <a:lnTo>
                  <a:pt x="6884672" y="0"/>
                </a:lnTo>
                <a:cubicBezTo>
                  <a:pt x="6968839" y="0"/>
                  <a:pt x="7037070" y="68231"/>
                  <a:pt x="7037070" y="152398"/>
                </a:cubicBezTo>
                <a:lnTo>
                  <a:pt x="7037070" y="1912622"/>
                </a:lnTo>
                <a:cubicBezTo>
                  <a:pt x="7037070" y="1996789"/>
                  <a:pt x="6968839" y="2065020"/>
                  <a:pt x="6884672" y="2065020"/>
                </a:cubicBezTo>
                <a:lnTo>
                  <a:pt x="152398" y="2065020"/>
                </a:lnTo>
                <a:cubicBezTo>
                  <a:pt x="68231" y="2065020"/>
                  <a:pt x="0" y="1996789"/>
                  <a:pt x="0" y="191262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55320" y="3818576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826770" y="399002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379220" y="3818576"/>
            <a:ext cx="2838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วิธีใช้ Pareto Chart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379220" y="4199576"/>
            <a:ext cx="2819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</a:t>
            </a: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เรียงสาเหตุจากมากไปน้อย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379220" y="4504376"/>
            <a:ext cx="2819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</a:t>
            </a: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คำนวณ cumulative percentage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379220" y="4809176"/>
            <a:ext cx="2819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</a:t>
            </a: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ระบุจุดที่ cumulative % ถึง ~80%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379220" y="5113976"/>
            <a:ext cx="2819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</a:t>
            </a: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เลือกสาเหตุก่อนหน้าจุดนั้นเป็น Vital Few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1000" y="5807394"/>
            <a:ext cx="7048500" cy="685800"/>
          </a:xfrm>
          <a:custGeom>
            <a:avLst/>
            <a:gdLst/>
            <a:ahLst/>
            <a:cxnLst/>
            <a:rect l="l" t="t" r="r" b="b"/>
            <a:pathLst>
              <a:path w="7048500" h="685800">
                <a:moveTo>
                  <a:pt x="152398" y="0"/>
                </a:moveTo>
                <a:lnTo>
                  <a:pt x="6896102" y="0"/>
                </a:lnTo>
                <a:cubicBezTo>
                  <a:pt x="6980269" y="0"/>
                  <a:pt x="7048500" y="68231"/>
                  <a:pt x="7048500" y="152398"/>
                </a:cubicBezTo>
                <a:lnTo>
                  <a:pt x="7048500" y="533402"/>
                </a:lnTo>
                <a:cubicBezTo>
                  <a:pt x="7048500" y="617569"/>
                  <a:pt x="6980269" y="685800"/>
                  <a:pt x="6896102" y="685800"/>
                </a:cubicBezTo>
                <a:lnTo>
                  <a:pt x="152398" y="685800"/>
                </a:lnTo>
                <a:cubicBezTo>
                  <a:pt x="68287" y="685800"/>
                  <a:pt x="0" y="617513"/>
                  <a:pt x="0" y="5334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621506" y="6055044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1000125" y="6035994"/>
            <a:ext cx="3467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จุดเด่น:</a:t>
            </a:r>
            <a:r>
              <a:rPr lang="en-US" sz="1200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ช่วยตัดสินใจได้อย่างมีหลักการ ไม่ใช้ความรู้สึก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814310" y="384810"/>
            <a:ext cx="3989070" cy="6084570"/>
          </a:xfrm>
          <a:custGeom>
            <a:avLst/>
            <a:gdLst/>
            <a:ahLst/>
            <a:cxnLst/>
            <a:rect l="l" t="t" r="r" b="b"/>
            <a:pathLst>
              <a:path w="3989070" h="6084570">
                <a:moveTo>
                  <a:pt x="228614" y="0"/>
                </a:moveTo>
                <a:lnTo>
                  <a:pt x="3760456" y="0"/>
                </a:lnTo>
                <a:cubicBezTo>
                  <a:pt x="3886716" y="0"/>
                  <a:pt x="3989070" y="102354"/>
                  <a:pt x="3989070" y="228614"/>
                </a:cubicBezTo>
                <a:lnTo>
                  <a:pt x="3989070" y="5855956"/>
                </a:lnTo>
                <a:cubicBezTo>
                  <a:pt x="3989070" y="5982216"/>
                  <a:pt x="3886716" y="6084570"/>
                  <a:pt x="3760456" y="6084570"/>
                </a:cubicBezTo>
                <a:lnTo>
                  <a:pt x="228614" y="6084570"/>
                </a:lnTo>
                <a:cubicBezTo>
                  <a:pt x="102354" y="6084570"/>
                  <a:pt x="0" y="5982216"/>
                  <a:pt x="0" y="5855956"/>
                </a:cubicBezTo>
                <a:lnTo>
                  <a:pt x="0" y="228614"/>
                </a:lnTo>
                <a:cubicBezTo>
                  <a:pt x="0" y="102354"/>
                  <a:pt x="102354" y="0"/>
                  <a:pt x="22861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28600" dist="3810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8065770" y="990600"/>
            <a:ext cx="3486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Pareto Chart Structure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141970" y="1600079"/>
            <a:ext cx="3352800" cy="1028700"/>
          </a:xfrm>
          <a:custGeom>
            <a:avLst/>
            <a:gdLst/>
            <a:ahLst/>
            <a:cxnLst/>
            <a:rect l="l" t="t" r="r" b="b"/>
            <a:pathLst>
              <a:path w="3352800" h="1028700">
                <a:moveTo>
                  <a:pt x="38100" y="0"/>
                </a:moveTo>
                <a:lnTo>
                  <a:pt x="3238501" y="0"/>
                </a:lnTo>
                <a:cubicBezTo>
                  <a:pt x="3301627" y="0"/>
                  <a:pt x="3352800" y="51173"/>
                  <a:pt x="3352800" y="114299"/>
                </a:cubicBezTo>
                <a:lnTo>
                  <a:pt x="3352800" y="914401"/>
                </a:lnTo>
                <a:cubicBezTo>
                  <a:pt x="3352800" y="977527"/>
                  <a:pt x="3301627" y="1028700"/>
                  <a:pt x="3238501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8141970" y="1600079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8313420" y="1752479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แกน X (Bar Chart)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13420" y="1981079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สาเหตุต่าง ๆ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313420" y="2285879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เรียงจากมากไปน้อย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9670256" y="2781179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26926" y="280504"/>
                </a:moveTo>
                <a:lnTo>
                  <a:pt x="280504" y="226926"/>
                </a:lnTo>
                <a:cubicBezTo>
                  <a:pt x="285638" y="221791"/>
                  <a:pt x="287145" y="214145"/>
                  <a:pt x="284355" y="207448"/>
                </a:cubicBezTo>
                <a:cubicBezTo>
                  <a:pt x="281564" y="200751"/>
                  <a:pt x="275090" y="196453"/>
                  <a:pt x="267891" y="196453"/>
                </a:cubicBezTo>
                <a:lnTo>
                  <a:pt x="232172" y="196453"/>
                </a:lnTo>
                <a:lnTo>
                  <a:pt x="232172" y="17859"/>
                </a:lnTo>
                <a:cubicBezTo>
                  <a:pt x="232172" y="7981"/>
                  <a:pt x="224191" y="0"/>
                  <a:pt x="214313" y="0"/>
                </a:cubicBezTo>
                <a:cubicBezTo>
                  <a:pt x="204434" y="0"/>
                  <a:pt x="196453" y="7981"/>
                  <a:pt x="196453" y="17859"/>
                </a:cubicBezTo>
                <a:lnTo>
                  <a:pt x="196453" y="196453"/>
                </a:lnTo>
                <a:lnTo>
                  <a:pt x="160734" y="196453"/>
                </a:lnTo>
                <a:cubicBezTo>
                  <a:pt x="153535" y="196453"/>
                  <a:pt x="147005" y="200806"/>
                  <a:pt x="144214" y="207504"/>
                </a:cubicBezTo>
                <a:cubicBezTo>
                  <a:pt x="141424" y="214201"/>
                  <a:pt x="142987" y="221847"/>
                  <a:pt x="148065" y="226981"/>
                </a:cubicBezTo>
                <a:lnTo>
                  <a:pt x="201644" y="280560"/>
                </a:lnTo>
                <a:cubicBezTo>
                  <a:pt x="208620" y="287536"/>
                  <a:pt x="219949" y="287536"/>
                  <a:pt x="226926" y="280560"/>
                </a:cubicBezTo>
                <a:close/>
                <a:moveTo>
                  <a:pt x="84051" y="5246"/>
                </a:moveTo>
                <a:cubicBezTo>
                  <a:pt x="77074" y="-1730"/>
                  <a:pt x="65745" y="-1730"/>
                  <a:pt x="58769" y="5246"/>
                </a:cubicBezTo>
                <a:lnTo>
                  <a:pt x="5190" y="58824"/>
                </a:lnTo>
                <a:cubicBezTo>
                  <a:pt x="56" y="63959"/>
                  <a:pt x="-1451" y="71605"/>
                  <a:pt x="1339" y="78302"/>
                </a:cubicBezTo>
                <a:cubicBezTo>
                  <a:pt x="4130" y="84999"/>
                  <a:pt x="10660" y="89297"/>
                  <a:pt x="17859" y="89297"/>
                </a:cubicBezTo>
                <a:lnTo>
                  <a:pt x="53578" y="89297"/>
                </a:lnTo>
                <a:lnTo>
                  <a:pt x="53578" y="267891"/>
                </a:lnTo>
                <a:cubicBezTo>
                  <a:pt x="53578" y="277769"/>
                  <a:pt x="61559" y="285750"/>
                  <a:pt x="71438" y="285750"/>
                </a:cubicBezTo>
                <a:cubicBezTo>
                  <a:pt x="81316" y="285750"/>
                  <a:pt x="89297" y="277769"/>
                  <a:pt x="89297" y="267891"/>
                </a:cubicBezTo>
                <a:lnTo>
                  <a:pt x="89297" y="89297"/>
                </a:lnTo>
                <a:lnTo>
                  <a:pt x="125016" y="89297"/>
                </a:lnTo>
                <a:cubicBezTo>
                  <a:pt x="132215" y="89297"/>
                  <a:pt x="138745" y="84944"/>
                  <a:pt x="141536" y="78246"/>
                </a:cubicBezTo>
                <a:cubicBezTo>
                  <a:pt x="144326" y="71549"/>
                  <a:pt x="142763" y="63903"/>
                  <a:pt x="137685" y="58769"/>
                </a:cubicBezTo>
                <a:lnTo>
                  <a:pt x="84106" y="5190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8141970" y="3219329"/>
            <a:ext cx="3352800" cy="1028700"/>
          </a:xfrm>
          <a:custGeom>
            <a:avLst/>
            <a:gdLst/>
            <a:ahLst/>
            <a:cxnLst/>
            <a:rect l="l" t="t" r="r" b="b"/>
            <a:pathLst>
              <a:path w="3352800" h="1028700">
                <a:moveTo>
                  <a:pt x="38100" y="0"/>
                </a:moveTo>
                <a:lnTo>
                  <a:pt x="3238501" y="0"/>
                </a:lnTo>
                <a:cubicBezTo>
                  <a:pt x="3301627" y="0"/>
                  <a:pt x="3352800" y="51173"/>
                  <a:pt x="3352800" y="114299"/>
                </a:cubicBezTo>
                <a:lnTo>
                  <a:pt x="3352800" y="914401"/>
                </a:lnTo>
                <a:cubicBezTo>
                  <a:pt x="3352800" y="977527"/>
                  <a:pt x="3301627" y="1028700"/>
                  <a:pt x="3238501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8141970" y="3219329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8313420" y="3371729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แกน Y ซ้าย (Bars)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313420" y="3600329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Frequency / Count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313420" y="3905129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ความถี่หรือจำนวน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9670256" y="4400429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26926" y="280504"/>
                </a:moveTo>
                <a:lnTo>
                  <a:pt x="280504" y="226926"/>
                </a:lnTo>
                <a:cubicBezTo>
                  <a:pt x="285638" y="221791"/>
                  <a:pt x="287145" y="214145"/>
                  <a:pt x="284355" y="207448"/>
                </a:cubicBezTo>
                <a:cubicBezTo>
                  <a:pt x="281564" y="200751"/>
                  <a:pt x="275090" y="196453"/>
                  <a:pt x="267891" y="196453"/>
                </a:cubicBezTo>
                <a:lnTo>
                  <a:pt x="232172" y="196453"/>
                </a:lnTo>
                <a:lnTo>
                  <a:pt x="232172" y="17859"/>
                </a:lnTo>
                <a:cubicBezTo>
                  <a:pt x="232172" y="7981"/>
                  <a:pt x="224191" y="0"/>
                  <a:pt x="214313" y="0"/>
                </a:cubicBezTo>
                <a:cubicBezTo>
                  <a:pt x="204434" y="0"/>
                  <a:pt x="196453" y="7981"/>
                  <a:pt x="196453" y="17859"/>
                </a:cubicBezTo>
                <a:lnTo>
                  <a:pt x="196453" y="196453"/>
                </a:lnTo>
                <a:lnTo>
                  <a:pt x="160734" y="196453"/>
                </a:lnTo>
                <a:cubicBezTo>
                  <a:pt x="153535" y="196453"/>
                  <a:pt x="147005" y="200806"/>
                  <a:pt x="144214" y="207504"/>
                </a:cubicBezTo>
                <a:cubicBezTo>
                  <a:pt x="141424" y="214201"/>
                  <a:pt x="142987" y="221847"/>
                  <a:pt x="148065" y="226981"/>
                </a:cubicBezTo>
                <a:lnTo>
                  <a:pt x="201644" y="280560"/>
                </a:lnTo>
                <a:cubicBezTo>
                  <a:pt x="208620" y="287536"/>
                  <a:pt x="219949" y="287536"/>
                  <a:pt x="226926" y="280560"/>
                </a:cubicBezTo>
                <a:close/>
                <a:moveTo>
                  <a:pt x="84051" y="5246"/>
                </a:moveTo>
                <a:cubicBezTo>
                  <a:pt x="77074" y="-1730"/>
                  <a:pt x="65745" y="-1730"/>
                  <a:pt x="58769" y="5246"/>
                </a:cubicBezTo>
                <a:lnTo>
                  <a:pt x="5190" y="58824"/>
                </a:lnTo>
                <a:cubicBezTo>
                  <a:pt x="56" y="63959"/>
                  <a:pt x="-1451" y="71605"/>
                  <a:pt x="1339" y="78302"/>
                </a:cubicBezTo>
                <a:cubicBezTo>
                  <a:pt x="4130" y="84999"/>
                  <a:pt x="10660" y="89297"/>
                  <a:pt x="17859" y="89297"/>
                </a:cubicBezTo>
                <a:lnTo>
                  <a:pt x="53578" y="89297"/>
                </a:lnTo>
                <a:lnTo>
                  <a:pt x="53578" y="267891"/>
                </a:lnTo>
                <a:cubicBezTo>
                  <a:pt x="53578" y="277769"/>
                  <a:pt x="61559" y="285750"/>
                  <a:pt x="71438" y="285750"/>
                </a:cubicBezTo>
                <a:cubicBezTo>
                  <a:pt x="81316" y="285750"/>
                  <a:pt x="89297" y="277769"/>
                  <a:pt x="89297" y="267891"/>
                </a:cubicBezTo>
                <a:lnTo>
                  <a:pt x="89297" y="89297"/>
                </a:lnTo>
                <a:lnTo>
                  <a:pt x="125016" y="89297"/>
                </a:lnTo>
                <a:cubicBezTo>
                  <a:pt x="132215" y="89297"/>
                  <a:pt x="138745" y="84944"/>
                  <a:pt x="141536" y="78246"/>
                </a:cubicBezTo>
                <a:cubicBezTo>
                  <a:pt x="144326" y="71549"/>
                  <a:pt x="142763" y="63903"/>
                  <a:pt x="137685" y="58769"/>
                </a:cubicBezTo>
                <a:lnTo>
                  <a:pt x="84106" y="5190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8141970" y="4838579"/>
            <a:ext cx="3352800" cy="1028700"/>
          </a:xfrm>
          <a:custGeom>
            <a:avLst/>
            <a:gdLst/>
            <a:ahLst/>
            <a:cxnLst/>
            <a:rect l="l" t="t" r="r" b="b"/>
            <a:pathLst>
              <a:path w="3352800" h="1028700">
                <a:moveTo>
                  <a:pt x="38100" y="0"/>
                </a:moveTo>
                <a:lnTo>
                  <a:pt x="3238501" y="0"/>
                </a:lnTo>
                <a:cubicBezTo>
                  <a:pt x="3301627" y="0"/>
                  <a:pt x="3352800" y="51173"/>
                  <a:pt x="3352800" y="114299"/>
                </a:cubicBezTo>
                <a:lnTo>
                  <a:pt x="3352800" y="914401"/>
                </a:lnTo>
                <a:cubicBezTo>
                  <a:pt x="3352800" y="977527"/>
                  <a:pt x="3301627" y="1028700"/>
                  <a:pt x="3238501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8141970" y="4838579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313420" y="4990979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แกน Y ขวา (Line)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313420" y="5219579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Cumulative %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313420" y="5524379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เปอร์เซ็นต์สะสม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Pareto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ขั้นตอนการทำ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10477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 ขั้นตอนสร้าง Pareto Chart อย่างเป็นระบบ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0675" y="1463676"/>
            <a:ext cx="5673725" cy="2136784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14350" y="165734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46906" y="1768473"/>
            <a:ext cx="3651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81100" y="1657348"/>
            <a:ext cx="165893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จัดหมวดหมู่สาเหตุ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81100" y="1974755"/>
            <a:ext cx="1635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รวบรวมและจัดกลุ่ม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4350" y="2324005"/>
            <a:ext cx="5286375" cy="110499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96913" y="251449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91381" y="248274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รวบรวมข้อมูลปัญหาทั้งหมด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96913" y="280024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91381" y="276849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จัดกลุ่มเป็นหมวดหมู่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96913" y="308599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91381" y="305424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กำหนดชื่อหมวดให้ชัดเจน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7025" y="3791687"/>
            <a:ext cx="5673725" cy="2240813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194425" y="1463676"/>
            <a:ext cx="5673725" cy="2136784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388100" y="165734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497439" y="1768473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054850" y="1657348"/>
            <a:ext cx="984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เรียงลำดับ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54850" y="1974755"/>
            <a:ext cx="960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จากมากไปน้อย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88100" y="2324005"/>
            <a:ext cx="5286375" cy="110499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570662" y="251449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765131" y="248274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เรียงหมวดหมู่จากมากไปน้อย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570662" y="280024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765131" y="276849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คำนวณ cumulative frequency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570662" y="308599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765131" y="305424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คำนวณ cumulative %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200775" y="3791687"/>
            <a:ext cx="5673725" cy="2240813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317500" y="6219834"/>
            <a:ext cx="11557000" cy="6350"/>
          </a:xfrm>
          <a:custGeom>
            <a:avLst/>
            <a:gdLst/>
            <a:ahLst/>
            <a:cxnLst/>
            <a:rect l="l" t="t" r="r" b="b"/>
            <a:pathLst>
              <a:path w="11557000" h="6350">
                <a:moveTo>
                  <a:pt x="0" y="0"/>
                </a:moveTo>
                <a:lnTo>
                  <a:pt x="11557000" y="0"/>
                </a:lnTo>
                <a:lnTo>
                  <a:pt x="115570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15937" y="3937007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628352" y="4048132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82687" y="3937007"/>
            <a:ext cx="94456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นับความถี่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82687" y="4254414"/>
            <a:ext cx="920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วัดผลกระทบ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15937" y="4603664"/>
            <a:ext cx="5286375" cy="1131021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98500" y="4794164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92968" y="4762414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นับจำนวนครั้งที่เกิด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98500" y="5079914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92968" y="5048164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หรือวัดผลกระทบ (cost, time)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98500" y="5365664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892968" y="5333914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บันทึกลงตาราง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89687" y="3937007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499225" y="4048132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056437" y="3937007"/>
            <a:ext cx="13573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ระบุสาเหตุหลัก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056437" y="4254414"/>
            <a:ext cx="1333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Vital Few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89687" y="4603664"/>
            <a:ext cx="5286375" cy="1131021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6572249" y="4794164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6766718" y="4762414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วาดกราฟแท่งและเส้น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572249" y="5079914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766718" y="5048164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หาจุดที่ cumulative % ~80%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572249" y="5365664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766718" y="5333914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เลือกสาเหตุก่อนหน้าจุดนั้น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317500" y="6402667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55587" y="24085"/>
                </a:moveTo>
                <a:lnTo>
                  <a:pt x="55587" y="36388"/>
                </a:lnTo>
                <a:lnTo>
                  <a:pt x="55711" y="36513"/>
                </a:lnTo>
                <a:cubicBezTo>
                  <a:pt x="57324" y="16073"/>
                  <a:pt x="74414" y="0"/>
                  <a:pt x="95275" y="0"/>
                </a:cubicBezTo>
                <a:cubicBezTo>
                  <a:pt x="100261" y="0"/>
                  <a:pt x="105048" y="918"/>
                  <a:pt x="109438" y="2604"/>
                </a:cubicBezTo>
                <a:cubicBezTo>
                  <a:pt x="111919" y="3547"/>
                  <a:pt x="112365" y="6697"/>
                  <a:pt x="110505" y="8582"/>
                </a:cubicBezTo>
                <a:lnTo>
                  <a:pt x="88503" y="30584"/>
                </a:lnTo>
                <a:cubicBezTo>
                  <a:pt x="87759" y="31328"/>
                  <a:pt x="87337" y="32345"/>
                  <a:pt x="87337" y="33387"/>
                </a:cubicBezTo>
                <a:lnTo>
                  <a:pt x="87337" y="43656"/>
                </a:lnTo>
                <a:cubicBezTo>
                  <a:pt x="87337" y="45839"/>
                  <a:pt x="89123" y="47625"/>
                  <a:pt x="91306" y="47625"/>
                </a:cubicBezTo>
                <a:lnTo>
                  <a:pt x="101575" y="47625"/>
                </a:lnTo>
                <a:cubicBezTo>
                  <a:pt x="102617" y="47625"/>
                  <a:pt x="103634" y="47203"/>
                  <a:pt x="104378" y="46459"/>
                </a:cubicBezTo>
                <a:lnTo>
                  <a:pt x="126380" y="24457"/>
                </a:lnTo>
                <a:cubicBezTo>
                  <a:pt x="128265" y="22572"/>
                  <a:pt x="131415" y="23044"/>
                  <a:pt x="132358" y="25524"/>
                </a:cubicBezTo>
                <a:cubicBezTo>
                  <a:pt x="134045" y="29914"/>
                  <a:pt x="134962" y="34702"/>
                  <a:pt x="134962" y="39688"/>
                </a:cubicBezTo>
                <a:cubicBezTo>
                  <a:pt x="134962" y="54719"/>
                  <a:pt x="126603" y="67816"/>
                  <a:pt x="114250" y="74538"/>
                </a:cubicBezTo>
                <a:lnTo>
                  <a:pt x="134466" y="94754"/>
                </a:lnTo>
                <a:cubicBezTo>
                  <a:pt x="139105" y="99392"/>
                  <a:pt x="139105" y="106933"/>
                  <a:pt x="134466" y="111596"/>
                </a:cubicBezTo>
                <a:lnTo>
                  <a:pt x="119559" y="126504"/>
                </a:lnTo>
                <a:cubicBezTo>
                  <a:pt x="114920" y="131142"/>
                  <a:pt x="107379" y="131142"/>
                  <a:pt x="102716" y="126504"/>
                </a:cubicBezTo>
                <a:lnTo>
                  <a:pt x="71462" y="95250"/>
                </a:lnTo>
                <a:cubicBezTo>
                  <a:pt x="64666" y="88454"/>
                  <a:pt x="63128" y="78408"/>
                  <a:pt x="66873" y="70123"/>
                </a:cubicBezTo>
                <a:lnTo>
                  <a:pt x="44376" y="47625"/>
                </a:lnTo>
                <a:lnTo>
                  <a:pt x="32072" y="47625"/>
                </a:lnTo>
                <a:cubicBezTo>
                  <a:pt x="29418" y="47625"/>
                  <a:pt x="26938" y="46310"/>
                  <a:pt x="25474" y="44103"/>
                </a:cubicBezTo>
                <a:lnTo>
                  <a:pt x="5804" y="14610"/>
                </a:lnTo>
                <a:cubicBezTo>
                  <a:pt x="4763" y="13047"/>
                  <a:pt x="4961" y="10939"/>
                  <a:pt x="6300" y="9599"/>
                </a:cubicBezTo>
                <a:lnTo>
                  <a:pt x="17562" y="-1662"/>
                </a:lnTo>
                <a:cubicBezTo>
                  <a:pt x="18901" y="-3001"/>
                  <a:pt x="20985" y="-3200"/>
                  <a:pt x="22572" y="-2158"/>
                </a:cubicBezTo>
                <a:lnTo>
                  <a:pt x="52065" y="17487"/>
                </a:lnTo>
                <a:cubicBezTo>
                  <a:pt x="54273" y="18951"/>
                  <a:pt x="55587" y="21431"/>
                  <a:pt x="55587" y="24085"/>
                </a:cubicBezTo>
                <a:close/>
                <a:moveTo>
                  <a:pt x="53479" y="73571"/>
                </a:moveTo>
                <a:cubicBezTo>
                  <a:pt x="51916" y="82748"/>
                  <a:pt x="54074" y="92447"/>
                  <a:pt x="60027" y="100211"/>
                </a:cubicBezTo>
                <a:lnTo>
                  <a:pt x="36463" y="123751"/>
                </a:lnTo>
                <a:cubicBezTo>
                  <a:pt x="29493" y="130721"/>
                  <a:pt x="18182" y="130721"/>
                  <a:pt x="11212" y="123751"/>
                </a:cubicBezTo>
                <a:cubicBezTo>
                  <a:pt x="4242" y="116780"/>
                  <a:pt x="4242" y="105470"/>
                  <a:pt x="11212" y="98499"/>
                </a:cubicBezTo>
                <a:lnTo>
                  <a:pt x="44797" y="64914"/>
                </a:lnTo>
                <a:lnTo>
                  <a:pt x="53479" y="73596"/>
                </a:ln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515938" y="6350000"/>
            <a:ext cx="11422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เครื่องมือ:</a:t>
            </a: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Excel, Google Sheets, Minitab, หรือโปรแกรมสร้างกราฟอื่น ๆ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3940" y="363940"/>
            <a:ext cx="11527809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b="1" kern="0" spc="1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Pareto Example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3940" y="655093"/>
            <a:ext cx="11682484" cy="436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3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สาเหตุขาด ANC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3940" y="1201003"/>
            <a:ext cx="11555104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 Pareto เพื่อโฟกัสปัจจัยหลัก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7580" y="1677765"/>
            <a:ext cx="5584664" cy="5175231"/>
          </a:xfrm>
          <a:custGeom>
            <a:avLst/>
            <a:gdLst/>
            <a:ahLst/>
            <a:cxnLst/>
            <a:rect l="l" t="t" r="r" b="b"/>
            <a:pathLst>
              <a:path w="5584664" h="5175231">
                <a:moveTo>
                  <a:pt x="218343" y="0"/>
                </a:moveTo>
                <a:lnTo>
                  <a:pt x="5366321" y="0"/>
                </a:lnTo>
                <a:cubicBezTo>
                  <a:pt x="5486908" y="0"/>
                  <a:pt x="5584664" y="97755"/>
                  <a:pt x="5584664" y="218343"/>
                </a:cubicBezTo>
                <a:lnTo>
                  <a:pt x="5584664" y="4956888"/>
                </a:lnTo>
                <a:cubicBezTo>
                  <a:pt x="5584664" y="5077476"/>
                  <a:pt x="5486908" y="5175231"/>
                  <a:pt x="5366321" y="5175231"/>
                </a:cubicBezTo>
                <a:lnTo>
                  <a:pt x="218343" y="5175231"/>
                </a:lnTo>
                <a:cubicBezTo>
                  <a:pt x="97755" y="5175231"/>
                  <a:pt x="0" y="5077476"/>
                  <a:pt x="0" y="4956888"/>
                </a:cubicBezTo>
                <a:lnTo>
                  <a:pt x="0" y="218343"/>
                </a:lnTo>
                <a:cubicBezTo>
                  <a:pt x="0" y="97836"/>
                  <a:pt x="97836" y="0"/>
                  <a:pt x="21834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18364" dist="36394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607780" y="1972564"/>
            <a:ext cx="5104263" cy="291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1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ตารางข้อมูล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62371" y="2481956"/>
            <a:ext cx="4995081" cy="727881"/>
          </a:xfrm>
          <a:custGeom>
            <a:avLst/>
            <a:gdLst/>
            <a:ahLst/>
            <a:cxnLst/>
            <a:rect l="l" t="t" r="r" b="b"/>
            <a:pathLst>
              <a:path w="4995081" h="727881">
                <a:moveTo>
                  <a:pt x="109182" y="0"/>
                </a:moveTo>
                <a:lnTo>
                  <a:pt x="4885899" y="0"/>
                </a:lnTo>
                <a:cubicBezTo>
                  <a:pt x="4946198" y="0"/>
                  <a:pt x="4995081" y="48882"/>
                  <a:pt x="4995081" y="109182"/>
                </a:cubicBezTo>
                <a:lnTo>
                  <a:pt x="4995081" y="618699"/>
                </a:lnTo>
                <a:cubicBezTo>
                  <a:pt x="4995081" y="678998"/>
                  <a:pt x="4946198" y="727881"/>
                  <a:pt x="4885899" y="727881"/>
                </a:cubicBezTo>
                <a:lnTo>
                  <a:pt x="109182" y="727881"/>
                </a:lnTo>
                <a:cubicBezTo>
                  <a:pt x="48882" y="727881"/>
                  <a:pt x="0" y="678998"/>
                  <a:pt x="0" y="618699"/>
                </a:cubicBezTo>
                <a:lnTo>
                  <a:pt x="0" y="109182"/>
                </a:lnTo>
                <a:cubicBezTo>
                  <a:pt x="0" y="48923"/>
                  <a:pt x="48923" y="0"/>
                  <a:pt x="10918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807947" y="2645729"/>
            <a:ext cx="827964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ลืมนัด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07947" y="2864093"/>
            <a:ext cx="818866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35 ครั้ง (35%)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786952" y="2627532"/>
            <a:ext cx="718782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Cumulative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768755" y="2809502"/>
            <a:ext cx="736979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9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35%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62371" y="3319018"/>
            <a:ext cx="4995081" cy="727881"/>
          </a:xfrm>
          <a:custGeom>
            <a:avLst/>
            <a:gdLst/>
            <a:ahLst/>
            <a:cxnLst/>
            <a:rect l="l" t="t" r="r" b="b"/>
            <a:pathLst>
              <a:path w="4995081" h="727881">
                <a:moveTo>
                  <a:pt x="109182" y="0"/>
                </a:moveTo>
                <a:lnTo>
                  <a:pt x="4885899" y="0"/>
                </a:lnTo>
                <a:cubicBezTo>
                  <a:pt x="4946198" y="0"/>
                  <a:pt x="4995081" y="48882"/>
                  <a:pt x="4995081" y="109182"/>
                </a:cubicBezTo>
                <a:lnTo>
                  <a:pt x="4995081" y="618699"/>
                </a:lnTo>
                <a:cubicBezTo>
                  <a:pt x="4995081" y="678998"/>
                  <a:pt x="4946198" y="727881"/>
                  <a:pt x="4885899" y="727881"/>
                </a:cubicBezTo>
                <a:lnTo>
                  <a:pt x="109182" y="727881"/>
                </a:lnTo>
                <a:cubicBezTo>
                  <a:pt x="48882" y="727881"/>
                  <a:pt x="0" y="678998"/>
                  <a:pt x="0" y="618699"/>
                </a:cubicBezTo>
                <a:lnTo>
                  <a:pt x="0" y="109182"/>
                </a:lnTo>
                <a:cubicBezTo>
                  <a:pt x="0" y="48923"/>
                  <a:pt x="48923" y="0"/>
                  <a:pt x="10918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07947" y="3482791"/>
            <a:ext cx="1201003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ไม่สะดวกเดินทาง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07947" y="3701156"/>
            <a:ext cx="1191904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25 ครั้ง (25%)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786952" y="3464594"/>
            <a:ext cx="718782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Cumulative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768755" y="3646565"/>
            <a:ext cx="736979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9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60%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62371" y="4156081"/>
            <a:ext cx="4995081" cy="727881"/>
          </a:xfrm>
          <a:custGeom>
            <a:avLst/>
            <a:gdLst/>
            <a:ahLst/>
            <a:cxnLst/>
            <a:rect l="l" t="t" r="r" b="b"/>
            <a:pathLst>
              <a:path w="4995081" h="727881">
                <a:moveTo>
                  <a:pt x="109182" y="0"/>
                </a:moveTo>
                <a:lnTo>
                  <a:pt x="4885899" y="0"/>
                </a:lnTo>
                <a:cubicBezTo>
                  <a:pt x="4946198" y="0"/>
                  <a:pt x="4995081" y="48882"/>
                  <a:pt x="4995081" y="109182"/>
                </a:cubicBezTo>
                <a:lnTo>
                  <a:pt x="4995081" y="618699"/>
                </a:lnTo>
                <a:cubicBezTo>
                  <a:pt x="4995081" y="678998"/>
                  <a:pt x="4946198" y="727881"/>
                  <a:pt x="4885899" y="727881"/>
                </a:cubicBezTo>
                <a:lnTo>
                  <a:pt x="109182" y="727881"/>
                </a:lnTo>
                <a:cubicBezTo>
                  <a:pt x="48882" y="727881"/>
                  <a:pt x="0" y="678998"/>
                  <a:pt x="0" y="618699"/>
                </a:cubicBezTo>
                <a:lnTo>
                  <a:pt x="0" y="109182"/>
                </a:lnTo>
                <a:cubicBezTo>
                  <a:pt x="0" y="48923"/>
                  <a:pt x="48923" y="0"/>
                  <a:pt x="10918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807947" y="4319854"/>
            <a:ext cx="1264693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ไม่เห็นความจำเป็น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07947" y="4538218"/>
            <a:ext cx="1255594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 ครั้ง (15%)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786952" y="4301657"/>
            <a:ext cx="718782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Cumulative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768755" y="4483627"/>
            <a:ext cx="736979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9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75%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62371" y="4993144"/>
            <a:ext cx="4995081" cy="727881"/>
          </a:xfrm>
          <a:custGeom>
            <a:avLst/>
            <a:gdLst/>
            <a:ahLst/>
            <a:cxnLst/>
            <a:rect l="l" t="t" r="r" b="b"/>
            <a:pathLst>
              <a:path w="4995081" h="727881">
                <a:moveTo>
                  <a:pt x="109182" y="0"/>
                </a:moveTo>
                <a:lnTo>
                  <a:pt x="4885899" y="0"/>
                </a:lnTo>
                <a:cubicBezTo>
                  <a:pt x="4946198" y="0"/>
                  <a:pt x="4995081" y="48882"/>
                  <a:pt x="4995081" y="109182"/>
                </a:cubicBezTo>
                <a:lnTo>
                  <a:pt x="4995081" y="618699"/>
                </a:lnTo>
                <a:cubicBezTo>
                  <a:pt x="4995081" y="678998"/>
                  <a:pt x="4946198" y="727881"/>
                  <a:pt x="4885899" y="727881"/>
                </a:cubicBezTo>
                <a:lnTo>
                  <a:pt x="109182" y="727881"/>
                </a:lnTo>
                <a:cubicBezTo>
                  <a:pt x="48882" y="727881"/>
                  <a:pt x="0" y="678998"/>
                  <a:pt x="0" y="618699"/>
                </a:cubicBezTo>
                <a:lnTo>
                  <a:pt x="0" y="109182"/>
                </a:lnTo>
                <a:cubicBezTo>
                  <a:pt x="0" y="48923"/>
                  <a:pt x="48923" y="0"/>
                  <a:pt x="10918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807947" y="5156917"/>
            <a:ext cx="1019033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ไม่มีคนดูแลลูก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07947" y="5375281"/>
            <a:ext cx="1009934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 ครั้ง (10%)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786952" y="5138720"/>
            <a:ext cx="718782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Cumulative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768755" y="5320690"/>
            <a:ext cx="736979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9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85%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62371" y="5830206"/>
            <a:ext cx="4995081" cy="727881"/>
          </a:xfrm>
          <a:custGeom>
            <a:avLst/>
            <a:gdLst/>
            <a:ahLst/>
            <a:cxnLst/>
            <a:rect l="l" t="t" r="r" b="b"/>
            <a:pathLst>
              <a:path w="4995081" h="727881">
                <a:moveTo>
                  <a:pt x="109182" y="0"/>
                </a:moveTo>
                <a:lnTo>
                  <a:pt x="4885899" y="0"/>
                </a:lnTo>
                <a:cubicBezTo>
                  <a:pt x="4946198" y="0"/>
                  <a:pt x="4995081" y="48882"/>
                  <a:pt x="4995081" y="109182"/>
                </a:cubicBezTo>
                <a:lnTo>
                  <a:pt x="4995081" y="618699"/>
                </a:lnTo>
                <a:cubicBezTo>
                  <a:pt x="4995081" y="678998"/>
                  <a:pt x="4946198" y="727881"/>
                  <a:pt x="4885899" y="727881"/>
                </a:cubicBezTo>
                <a:lnTo>
                  <a:pt x="109182" y="727881"/>
                </a:lnTo>
                <a:cubicBezTo>
                  <a:pt x="48882" y="727881"/>
                  <a:pt x="0" y="678998"/>
                  <a:pt x="0" y="618699"/>
                </a:cubicBezTo>
                <a:lnTo>
                  <a:pt x="0" y="109182"/>
                </a:lnTo>
                <a:cubicBezTo>
                  <a:pt x="0" y="48923"/>
                  <a:pt x="48923" y="0"/>
                  <a:pt x="10918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807947" y="5993979"/>
            <a:ext cx="773373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อื่น ๆ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07947" y="6212344"/>
            <a:ext cx="764275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 ครั้ง (15%)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786952" y="5975782"/>
            <a:ext cx="718782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Cumulative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768755" y="6157753"/>
            <a:ext cx="736979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9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247149" y="1677765"/>
            <a:ext cx="5584664" cy="5175231"/>
          </a:xfrm>
          <a:custGeom>
            <a:avLst/>
            <a:gdLst/>
            <a:ahLst/>
            <a:cxnLst/>
            <a:rect l="l" t="t" r="r" b="b"/>
            <a:pathLst>
              <a:path w="5584664" h="5175231">
                <a:moveTo>
                  <a:pt x="218343" y="0"/>
                </a:moveTo>
                <a:lnTo>
                  <a:pt x="5366321" y="0"/>
                </a:lnTo>
                <a:cubicBezTo>
                  <a:pt x="5486908" y="0"/>
                  <a:pt x="5584664" y="97755"/>
                  <a:pt x="5584664" y="218343"/>
                </a:cubicBezTo>
                <a:lnTo>
                  <a:pt x="5584664" y="4956888"/>
                </a:lnTo>
                <a:cubicBezTo>
                  <a:pt x="5584664" y="5077476"/>
                  <a:pt x="5486908" y="5175231"/>
                  <a:pt x="5366321" y="5175231"/>
                </a:cubicBezTo>
                <a:lnTo>
                  <a:pt x="218343" y="5175231"/>
                </a:lnTo>
                <a:cubicBezTo>
                  <a:pt x="97755" y="5175231"/>
                  <a:pt x="0" y="5077476"/>
                  <a:pt x="0" y="4956888"/>
                </a:cubicBezTo>
                <a:lnTo>
                  <a:pt x="0" y="218343"/>
                </a:lnTo>
                <a:cubicBezTo>
                  <a:pt x="0" y="97836"/>
                  <a:pt x="97836" y="0"/>
                  <a:pt x="218343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18364" dist="36394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487350" y="1972564"/>
            <a:ext cx="5104263" cy="2911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1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การตีความผล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541941" y="2572941"/>
            <a:ext cx="4995081" cy="1928884"/>
          </a:xfrm>
          <a:custGeom>
            <a:avLst/>
            <a:gdLst/>
            <a:ahLst/>
            <a:cxnLst/>
            <a:rect l="l" t="t" r="r" b="b"/>
            <a:pathLst>
              <a:path w="4995081" h="1928884">
                <a:moveTo>
                  <a:pt x="145573" y="0"/>
                </a:moveTo>
                <a:lnTo>
                  <a:pt x="4849508" y="0"/>
                </a:lnTo>
                <a:cubicBezTo>
                  <a:pt x="4929905" y="0"/>
                  <a:pt x="4995081" y="65175"/>
                  <a:pt x="4995081" y="145573"/>
                </a:cubicBezTo>
                <a:lnTo>
                  <a:pt x="4995081" y="1783311"/>
                </a:lnTo>
                <a:cubicBezTo>
                  <a:pt x="4995081" y="1863708"/>
                  <a:pt x="4929905" y="1928884"/>
                  <a:pt x="4849508" y="1928884"/>
                </a:cubicBezTo>
                <a:lnTo>
                  <a:pt x="145573" y="1928884"/>
                </a:lnTo>
                <a:cubicBezTo>
                  <a:pt x="65175" y="1928884"/>
                  <a:pt x="0" y="1863708"/>
                  <a:pt x="0" y="1783311"/>
                </a:cubicBezTo>
                <a:lnTo>
                  <a:pt x="0" y="145573"/>
                </a:lnTo>
                <a:cubicBezTo>
                  <a:pt x="0" y="65229"/>
                  <a:pt x="65229" y="0"/>
                  <a:pt x="145573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760305" y="2791305"/>
            <a:ext cx="4640239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Vital Few (สาเหตุหลัก)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760305" y="3155245"/>
            <a:ext cx="4631140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FAFAF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สาเหตุแรกครอบคลุม 75% ของปัญหา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760305" y="3482791"/>
            <a:ext cx="4631140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ลืมนัด (35%)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760305" y="3773944"/>
            <a:ext cx="4631140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ไม่สะดวกเดินทาง (25%)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760305" y="4065096"/>
            <a:ext cx="4631140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ไม่เห็นความจำเป็น (15%)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541941" y="4683794"/>
            <a:ext cx="4995081" cy="1019033"/>
          </a:xfrm>
          <a:custGeom>
            <a:avLst/>
            <a:gdLst/>
            <a:ahLst/>
            <a:cxnLst/>
            <a:rect l="l" t="t" r="r" b="b"/>
            <a:pathLst>
              <a:path w="4995081" h="1019033">
                <a:moveTo>
                  <a:pt x="145579" y="0"/>
                </a:moveTo>
                <a:lnTo>
                  <a:pt x="4849502" y="0"/>
                </a:lnTo>
                <a:cubicBezTo>
                  <a:pt x="4929903" y="0"/>
                  <a:pt x="4995081" y="65178"/>
                  <a:pt x="4995081" y="145579"/>
                </a:cubicBezTo>
                <a:lnTo>
                  <a:pt x="4995081" y="873454"/>
                </a:lnTo>
                <a:cubicBezTo>
                  <a:pt x="4995081" y="953855"/>
                  <a:pt x="4929903" y="1019033"/>
                  <a:pt x="4849502" y="1019033"/>
                </a:cubicBezTo>
                <a:lnTo>
                  <a:pt x="145579" y="1019033"/>
                </a:lnTo>
                <a:cubicBezTo>
                  <a:pt x="65232" y="1019033"/>
                  <a:pt x="0" y="953801"/>
                  <a:pt x="0" y="873454"/>
                </a:cubicBezTo>
                <a:lnTo>
                  <a:pt x="0" y="145579"/>
                </a:lnTo>
                <a:cubicBezTo>
                  <a:pt x="0" y="65178"/>
                  <a:pt x="65178" y="0"/>
                  <a:pt x="145579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760305" y="4902159"/>
            <a:ext cx="4640239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Trivial Many (สาเหตุรอง)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760305" y="5266099"/>
            <a:ext cx="4631140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สาเหตุอื่น ๆ รวมกัน 25% ควรแก้หลังจาก Vital Few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560138" y="5884797"/>
            <a:ext cx="4976884" cy="582304"/>
          </a:xfrm>
          <a:custGeom>
            <a:avLst/>
            <a:gdLst/>
            <a:ahLst/>
            <a:cxnLst/>
            <a:rect l="l" t="t" r="r" b="b"/>
            <a:pathLst>
              <a:path w="4976884" h="582304">
                <a:moveTo>
                  <a:pt x="36394" y="0"/>
                </a:moveTo>
                <a:lnTo>
                  <a:pt x="4831307" y="0"/>
                </a:lnTo>
                <a:cubicBezTo>
                  <a:pt x="4911707" y="0"/>
                  <a:pt x="4976884" y="65177"/>
                  <a:pt x="4976884" y="145576"/>
                </a:cubicBezTo>
                <a:lnTo>
                  <a:pt x="4976884" y="436728"/>
                </a:lnTo>
                <a:cubicBezTo>
                  <a:pt x="4976884" y="517128"/>
                  <a:pt x="4911707" y="582304"/>
                  <a:pt x="4831307" y="582304"/>
                </a:cubicBezTo>
                <a:lnTo>
                  <a:pt x="36394" y="582304"/>
                </a:lnTo>
                <a:cubicBezTo>
                  <a:pt x="16294" y="582304"/>
                  <a:pt x="0" y="566010"/>
                  <a:pt x="0" y="545910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6560138" y="5884797"/>
            <a:ext cx="36394" cy="582304"/>
          </a:xfrm>
          <a:custGeom>
            <a:avLst/>
            <a:gdLst/>
            <a:ahLst/>
            <a:cxnLst/>
            <a:rect l="l" t="t" r="r" b="b"/>
            <a:pathLst>
              <a:path w="36394" h="582304">
                <a:moveTo>
                  <a:pt x="36394" y="0"/>
                </a:moveTo>
                <a:lnTo>
                  <a:pt x="36394" y="0"/>
                </a:lnTo>
                <a:lnTo>
                  <a:pt x="36394" y="582304"/>
                </a:lnTo>
                <a:lnTo>
                  <a:pt x="36394" y="582304"/>
                </a:lnTo>
                <a:cubicBezTo>
                  <a:pt x="16294" y="582304"/>
                  <a:pt x="0" y="566010"/>
                  <a:pt x="0" y="545910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6796699" y="6103162"/>
            <a:ext cx="109182" cy="145576"/>
          </a:xfrm>
          <a:custGeom>
            <a:avLst/>
            <a:gdLst/>
            <a:ahLst/>
            <a:cxnLst/>
            <a:rect l="l" t="t" r="r" b="b"/>
            <a:pathLst>
              <a:path w="109182" h="145576">
                <a:moveTo>
                  <a:pt x="83280" y="109182"/>
                </a:moveTo>
                <a:cubicBezTo>
                  <a:pt x="85355" y="102842"/>
                  <a:pt x="89507" y="97098"/>
                  <a:pt x="94198" y="92151"/>
                </a:cubicBezTo>
                <a:cubicBezTo>
                  <a:pt x="103496" y="82370"/>
                  <a:pt x="109182" y="69149"/>
                  <a:pt x="109182" y="54591"/>
                </a:cubicBezTo>
                <a:cubicBezTo>
                  <a:pt x="109182" y="24452"/>
                  <a:pt x="84730" y="0"/>
                  <a:pt x="54591" y="0"/>
                </a:cubicBezTo>
                <a:cubicBezTo>
                  <a:pt x="24452" y="0"/>
                  <a:pt x="0" y="24452"/>
                  <a:pt x="0" y="54591"/>
                </a:cubicBezTo>
                <a:cubicBezTo>
                  <a:pt x="0" y="69149"/>
                  <a:pt x="5687" y="82370"/>
                  <a:pt x="14984" y="92151"/>
                </a:cubicBezTo>
                <a:cubicBezTo>
                  <a:pt x="19676" y="97098"/>
                  <a:pt x="23855" y="102842"/>
                  <a:pt x="25902" y="109182"/>
                </a:cubicBezTo>
                <a:lnTo>
                  <a:pt x="83251" y="109182"/>
                </a:lnTo>
                <a:close/>
                <a:moveTo>
                  <a:pt x="81887" y="122830"/>
                </a:moveTo>
                <a:lnTo>
                  <a:pt x="27296" y="122830"/>
                </a:lnTo>
                <a:lnTo>
                  <a:pt x="27296" y="127379"/>
                </a:lnTo>
                <a:cubicBezTo>
                  <a:pt x="27296" y="139946"/>
                  <a:pt x="37474" y="150125"/>
                  <a:pt x="50042" y="150125"/>
                </a:cubicBezTo>
                <a:lnTo>
                  <a:pt x="59140" y="150125"/>
                </a:lnTo>
                <a:cubicBezTo>
                  <a:pt x="71708" y="150125"/>
                  <a:pt x="81887" y="139946"/>
                  <a:pt x="81887" y="127379"/>
                </a:cubicBezTo>
                <a:lnTo>
                  <a:pt x="81887" y="122830"/>
                </a:lnTo>
                <a:close/>
                <a:moveTo>
                  <a:pt x="52316" y="31845"/>
                </a:moveTo>
                <a:cubicBezTo>
                  <a:pt x="41000" y="31845"/>
                  <a:pt x="31845" y="41000"/>
                  <a:pt x="31845" y="52316"/>
                </a:cubicBezTo>
                <a:cubicBezTo>
                  <a:pt x="31845" y="56098"/>
                  <a:pt x="28802" y="59140"/>
                  <a:pt x="25021" y="59140"/>
                </a:cubicBezTo>
                <a:cubicBezTo>
                  <a:pt x="21239" y="59140"/>
                  <a:pt x="18197" y="56098"/>
                  <a:pt x="18197" y="52316"/>
                </a:cubicBezTo>
                <a:cubicBezTo>
                  <a:pt x="18197" y="33465"/>
                  <a:pt x="33465" y="18197"/>
                  <a:pt x="52316" y="18197"/>
                </a:cubicBezTo>
                <a:cubicBezTo>
                  <a:pt x="56098" y="18197"/>
                  <a:pt x="59140" y="21239"/>
                  <a:pt x="59140" y="25021"/>
                </a:cubicBezTo>
                <a:cubicBezTo>
                  <a:pt x="59140" y="28802"/>
                  <a:pt x="56098" y="31845"/>
                  <a:pt x="52316" y="31845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6994422" y="6066767"/>
            <a:ext cx="4433418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การแก้ไข:</a:t>
            </a:r>
            <a:r>
              <a:rPr lang="en-US" sz="1146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ระบบ reminder + รถรับส่ง + ให้ความรู้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1250156"/>
            <a:ext cx="1038225" cy="342900"/>
          </a:xfrm>
          <a:custGeom>
            <a:avLst/>
            <a:gdLst/>
            <a:ahLst/>
            <a:cxnLst/>
            <a:rect l="l" t="t" r="r" b="b"/>
            <a:pathLst>
              <a:path w="1038225" h="342900">
                <a:moveTo>
                  <a:pt x="171450" y="0"/>
                </a:moveTo>
                <a:lnTo>
                  <a:pt x="866775" y="0"/>
                </a:lnTo>
                <a:cubicBezTo>
                  <a:pt x="961401" y="0"/>
                  <a:pt x="1038225" y="76824"/>
                  <a:pt x="1038225" y="171450"/>
                </a:cubicBezTo>
                <a:lnTo>
                  <a:pt x="1038225" y="171450"/>
                </a:lnTo>
                <a:cubicBezTo>
                  <a:pt x="1038225" y="266076"/>
                  <a:pt x="961401" y="342900"/>
                  <a:pt x="866775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71500" y="1326356"/>
            <a:ext cx="72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 05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897856"/>
            <a:ext cx="11887200" cy="182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Causal Loop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Diagram (CLD)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3955256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เครื่องมือวิเคราะห์ปัญหาระบบซับซ้อน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ที่มี feedback loops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4813" y="53792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631" y="71438"/>
                </a:moveTo>
                <a:lnTo>
                  <a:pt x="181570" y="71438"/>
                </a:lnTo>
                <a:cubicBezTo>
                  <a:pt x="186519" y="71438"/>
                  <a:pt x="190500" y="67456"/>
                  <a:pt x="190500" y="62508"/>
                </a:cubicBezTo>
                <a:lnTo>
                  <a:pt x="190500" y="8930"/>
                </a:lnTo>
                <a:cubicBezTo>
                  <a:pt x="190500" y="5321"/>
                  <a:pt x="188342" y="2046"/>
                  <a:pt x="184993" y="670"/>
                </a:cubicBezTo>
                <a:cubicBezTo>
                  <a:pt x="181645" y="-707"/>
                  <a:pt x="177812" y="74"/>
                  <a:pt x="175245" y="2604"/>
                </a:cubicBezTo>
                <a:lnTo>
                  <a:pt x="156009" y="21878"/>
                </a:lnTo>
                <a:cubicBezTo>
                  <a:pt x="139526" y="8223"/>
                  <a:pt x="118318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ubicBezTo>
                  <a:pt x="29468" y="50416"/>
                  <a:pt x="59271" y="23812"/>
                  <a:pt x="95250" y="23812"/>
                </a:cubicBezTo>
                <a:cubicBezTo>
                  <a:pt x="111770" y="23812"/>
                  <a:pt x="126950" y="29394"/>
                  <a:pt x="139043" y="38807"/>
                </a:cubicBezTo>
                <a:lnTo>
                  <a:pt x="121667" y="56183"/>
                </a:lnTo>
                <a:cubicBezTo>
                  <a:pt x="119100" y="58750"/>
                  <a:pt x="118356" y="62582"/>
                  <a:pt x="119732" y="65931"/>
                </a:cubicBezTo>
                <a:cubicBezTo>
                  <a:pt x="121109" y="69279"/>
                  <a:pt x="124383" y="71438"/>
                  <a:pt x="127992" y="71438"/>
                </a:cubicBezTo>
                <a:lnTo>
                  <a:pt x="178631" y="71438"/>
                </a:lnTo>
                <a:close/>
                <a:moveTo>
                  <a:pt x="189570" y="108831"/>
                </a:moveTo>
                <a:cubicBezTo>
                  <a:pt x="190500" y="102319"/>
                  <a:pt x="185961" y="96292"/>
                  <a:pt x="179487" y="95362"/>
                </a:cubicBezTo>
                <a:cubicBezTo>
                  <a:pt x="173013" y="94431"/>
                  <a:pt x="166948" y="98971"/>
                  <a:pt x="166018" y="105445"/>
                </a:cubicBezTo>
                <a:cubicBezTo>
                  <a:pt x="161069" y="140047"/>
                  <a:pt x="131266" y="166650"/>
                  <a:pt x="95287" y="166650"/>
                </a:cubicBezTo>
                <a:cubicBezTo>
                  <a:pt x="78767" y="166650"/>
                  <a:pt x="63587" y="161069"/>
                  <a:pt x="51495" y="151656"/>
                </a:cubicBezTo>
                <a:lnTo>
                  <a:pt x="68833" y="134317"/>
                </a:lnTo>
                <a:cubicBezTo>
                  <a:pt x="71400" y="131750"/>
                  <a:pt x="72144" y="127918"/>
                  <a:pt x="70768" y="124569"/>
                </a:cubicBezTo>
                <a:cubicBezTo>
                  <a:pt x="69391" y="121221"/>
                  <a:pt x="66117" y="119063"/>
                  <a:pt x="62508" y="119063"/>
                </a:cubicBezTo>
                <a:lnTo>
                  <a:pt x="8930" y="119063"/>
                </a:lnTo>
                <a:cubicBezTo>
                  <a:pt x="3981" y="119063"/>
                  <a:pt x="0" y="123044"/>
                  <a:pt x="0" y="127992"/>
                </a:cubicBezTo>
                <a:lnTo>
                  <a:pt x="0" y="181570"/>
                </a:lnTo>
                <a:cubicBezTo>
                  <a:pt x="0" y="185179"/>
                  <a:pt x="2158" y="188454"/>
                  <a:pt x="5507" y="189830"/>
                </a:cubicBezTo>
                <a:cubicBezTo>
                  <a:pt x="8855" y="191207"/>
                  <a:pt x="12688" y="190426"/>
                  <a:pt x="15255" y="187896"/>
                </a:cubicBezTo>
                <a:lnTo>
                  <a:pt x="34528" y="168622"/>
                </a:lnTo>
                <a:cubicBezTo>
                  <a:pt x="50974" y="182277"/>
                  <a:pt x="72182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33425" y="5341144"/>
            <a:ext cx="137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Feedback Loops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2349222" y="53792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35719"/>
                </a:lnTo>
                <a:lnTo>
                  <a:pt x="119063" y="35719"/>
                </a:lnTo>
                <a:lnTo>
                  <a:pt x="119063" y="29766"/>
                </a:lnTo>
                <a:cubicBezTo>
                  <a:pt x="119063" y="19906"/>
                  <a:pt x="127062" y="11906"/>
                  <a:pt x="136922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65484"/>
                </a:lnTo>
                <a:cubicBezTo>
                  <a:pt x="190500" y="75344"/>
                  <a:pt x="182500" y="83344"/>
                  <a:pt x="172641" y="83344"/>
                </a:cubicBezTo>
                <a:lnTo>
                  <a:pt x="136922" y="83344"/>
                </a:lnTo>
                <a:cubicBezTo>
                  <a:pt x="127062" y="83344"/>
                  <a:pt x="119063" y="75344"/>
                  <a:pt x="119063" y="65484"/>
                </a:cubicBezTo>
                <a:lnTo>
                  <a:pt x="119063" y="59531"/>
                </a:lnTo>
                <a:lnTo>
                  <a:pt x="71438" y="59531"/>
                </a:lnTo>
                <a:lnTo>
                  <a:pt x="71438" y="65484"/>
                </a:lnTo>
                <a:cubicBezTo>
                  <a:pt x="71438" y="68200"/>
                  <a:pt x="70805" y="70805"/>
                  <a:pt x="69726" y="73112"/>
                </a:cubicBezTo>
                <a:lnTo>
                  <a:pt x="95250" y="107156"/>
                </a:lnTo>
                <a:lnTo>
                  <a:pt x="125016" y="107156"/>
                </a:lnTo>
                <a:cubicBezTo>
                  <a:pt x="134875" y="107156"/>
                  <a:pt x="142875" y="115156"/>
                  <a:pt x="142875" y="125016"/>
                </a:cubicBezTo>
                <a:lnTo>
                  <a:pt x="142875" y="160734"/>
                </a:lnTo>
                <a:cubicBezTo>
                  <a:pt x="142875" y="170594"/>
                  <a:pt x="134875" y="178594"/>
                  <a:pt x="125016" y="178594"/>
                </a:cubicBezTo>
                <a:lnTo>
                  <a:pt x="89297" y="178594"/>
                </a:lnTo>
                <a:cubicBezTo>
                  <a:pt x="79437" y="178594"/>
                  <a:pt x="71438" y="170594"/>
                  <a:pt x="71438" y="160734"/>
                </a:cubicBezTo>
                <a:lnTo>
                  <a:pt x="71438" y="125016"/>
                </a:lnTo>
                <a:cubicBezTo>
                  <a:pt x="71438" y="122300"/>
                  <a:pt x="72070" y="119695"/>
                  <a:pt x="73149" y="117388"/>
                </a:cubicBezTo>
                <a:lnTo>
                  <a:pt x="47625" y="83344"/>
                </a:ln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677835" y="5341144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Dynamics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402574" y="53792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731187" y="5341144"/>
            <a:ext cx="1352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Leverage Points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7115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Causal Loop Diagram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7277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แนวคิดและองค์ประกอบ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95400"/>
            <a:ext cx="7143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Thinking Tool สำหรับปัญหาซับซ้อน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870710"/>
            <a:ext cx="7037070" cy="1483995"/>
          </a:xfrm>
          <a:custGeom>
            <a:avLst/>
            <a:gdLst/>
            <a:ahLst/>
            <a:cxnLst/>
            <a:rect l="l" t="t" r="r" b="b"/>
            <a:pathLst>
              <a:path w="7037070" h="1483995">
                <a:moveTo>
                  <a:pt x="152406" y="0"/>
                </a:moveTo>
                <a:lnTo>
                  <a:pt x="6884664" y="0"/>
                </a:lnTo>
                <a:cubicBezTo>
                  <a:pt x="6968779" y="0"/>
                  <a:pt x="7037070" y="68291"/>
                  <a:pt x="7037070" y="152406"/>
                </a:cubicBezTo>
                <a:lnTo>
                  <a:pt x="7037070" y="1331589"/>
                </a:lnTo>
                <a:cubicBezTo>
                  <a:pt x="7037070" y="1415704"/>
                  <a:pt x="6968779" y="1483995"/>
                  <a:pt x="6884664" y="1483995"/>
                </a:cubicBezTo>
                <a:lnTo>
                  <a:pt x="152406" y="1483995"/>
                </a:lnTo>
                <a:cubicBezTo>
                  <a:pt x="68291" y="1483995"/>
                  <a:pt x="0" y="1415704"/>
                  <a:pt x="0" y="1331589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55320" y="2141227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850583" y="2312677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379220" y="2141227"/>
            <a:ext cx="5867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แนวคิดพื้นฐาน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79220" y="2522227"/>
            <a:ext cx="58578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CLD ใช้แสดงความสัมพันธ์เชิงเหตุผลระหว่างตัวแปรในระบบซับซ้อน ช่วยให้เห็น feedback loops และจุดที่สามารถแทรกแซง (leverage points)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4810" y="3548059"/>
            <a:ext cx="7037070" cy="1531620"/>
          </a:xfrm>
          <a:custGeom>
            <a:avLst/>
            <a:gdLst/>
            <a:ahLst/>
            <a:cxnLst/>
            <a:rect l="l" t="t" r="r" b="b"/>
            <a:pathLst>
              <a:path w="7037070" h="1531620">
                <a:moveTo>
                  <a:pt x="152396" y="0"/>
                </a:moveTo>
                <a:lnTo>
                  <a:pt x="6884674" y="0"/>
                </a:lnTo>
                <a:cubicBezTo>
                  <a:pt x="6968840" y="0"/>
                  <a:pt x="7037070" y="68230"/>
                  <a:pt x="7037070" y="152396"/>
                </a:cubicBezTo>
                <a:lnTo>
                  <a:pt x="7037070" y="1379224"/>
                </a:lnTo>
                <a:cubicBezTo>
                  <a:pt x="7037070" y="1463390"/>
                  <a:pt x="6968840" y="1531620"/>
                  <a:pt x="6884674" y="1531620"/>
                </a:cubicBezTo>
                <a:lnTo>
                  <a:pt x="152396" y="1531620"/>
                </a:lnTo>
                <a:cubicBezTo>
                  <a:pt x="68230" y="1531620"/>
                  <a:pt x="0" y="1463390"/>
                  <a:pt x="0" y="1379224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55320" y="3818576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814864" y="3990026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379220" y="3818576"/>
            <a:ext cx="3209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จุดเด่นของ CLD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379220" y="4275776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569720" y="4199576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มองเห็น feedback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012519" y="4275776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203019" y="4199576"/>
            <a:ext cx="1362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หา leverage points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379220" y="4656776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569720" y="4580576"/>
            <a:ext cx="771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เข้าใจระบบ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012519" y="4656776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3203019" y="4580576"/>
            <a:ext cx="118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ทดสอบสมมติฐาน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1000" y="5274004"/>
            <a:ext cx="7048500" cy="685800"/>
          </a:xfrm>
          <a:custGeom>
            <a:avLst/>
            <a:gdLst/>
            <a:ahLst/>
            <a:cxnLst/>
            <a:rect l="l" t="t" r="r" b="b"/>
            <a:pathLst>
              <a:path w="7048500" h="685800">
                <a:moveTo>
                  <a:pt x="152398" y="0"/>
                </a:moveTo>
                <a:lnTo>
                  <a:pt x="6896102" y="0"/>
                </a:lnTo>
                <a:cubicBezTo>
                  <a:pt x="6980269" y="0"/>
                  <a:pt x="7048500" y="68231"/>
                  <a:pt x="7048500" y="152398"/>
                </a:cubicBezTo>
                <a:lnTo>
                  <a:pt x="7048500" y="533402"/>
                </a:lnTo>
                <a:cubicBezTo>
                  <a:pt x="7048500" y="617569"/>
                  <a:pt x="6980269" y="685800"/>
                  <a:pt x="6896102" y="685800"/>
                </a:cubicBezTo>
                <a:lnTo>
                  <a:pt x="152398" y="685800"/>
                </a:lnTo>
                <a:cubicBezTo>
                  <a:pt x="68287" y="685800"/>
                  <a:pt x="0" y="617513"/>
                  <a:pt x="0" y="5334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33413" y="552165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000125" y="5502604"/>
            <a:ext cx="4143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เหมาะกับ:</a:t>
            </a:r>
            <a:r>
              <a:rPr lang="en-US" sz="1200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ปัญหาที่มีผลกระทบย้อนกลับ เช่น ขาดบุคลากร, คิวยาว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814310" y="384810"/>
            <a:ext cx="3989070" cy="6084570"/>
          </a:xfrm>
          <a:custGeom>
            <a:avLst/>
            <a:gdLst/>
            <a:ahLst/>
            <a:cxnLst/>
            <a:rect l="l" t="t" r="r" b="b"/>
            <a:pathLst>
              <a:path w="3989070" h="6084570">
                <a:moveTo>
                  <a:pt x="228614" y="0"/>
                </a:moveTo>
                <a:lnTo>
                  <a:pt x="3760456" y="0"/>
                </a:lnTo>
                <a:cubicBezTo>
                  <a:pt x="3886716" y="0"/>
                  <a:pt x="3989070" y="102354"/>
                  <a:pt x="3989070" y="228614"/>
                </a:cubicBezTo>
                <a:lnTo>
                  <a:pt x="3989070" y="5855956"/>
                </a:lnTo>
                <a:cubicBezTo>
                  <a:pt x="3989070" y="5982216"/>
                  <a:pt x="3886716" y="6084570"/>
                  <a:pt x="3760456" y="6084570"/>
                </a:cubicBezTo>
                <a:lnTo>
                  <a:pt x="228614" y="6084570"/>
                </a:lnTo>
                <a:cubicBezTo>
                  <a:pt x="102354" y="6084570"/>
                  <a:pt x="0" y="5982216"/>
                  <a:pt x="0" y="5855956"/>
                </a:cubicBezTo>
                <a:lnTo>
                  <a:pt x="0" y="228614"/>
                </a:lnTo>
                <a:cubicBezTo>
                  <a:pt x="0" y="102354"/>
                  <a:pt x="102354" y="0"/>
                  <a:pt x="22861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28600" dist="3810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065770" y="838200"/>
            <a:ext cx="3486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องค์ประกอบ CLD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141970" y="1447688"/>
            <a:ext cx="3352800" cy="1028700"/>
          </a:xfrm>
          <a:custGeom>
            <a:avLst/>
            <a:gdLst/>
            <a:ahLst/>
            <a:cxnLst/>
            <a:rect l="l" t="t" r="r" b="b"/>
            <a:pathLst>
              <a:path w="3352800" h="1028700">
                <a:moveTo>
                  <a:pt x="38100" y="0"/>
                </a:moveTo>
                <a:lnTo>
                  <a:pt x="3238501" y="0"/>
                </a:lnTo>
                <a:cubicBezTo>
                  <a:pt x="3301627" y="0"/>
                  <a:pt x="3352800" y="51173"/>
                  <a:pt x="3352800" y="114299"/>
                </a:cubicBezTo>
                <a:lnTo>
                  <a:pt x="3352800" y="914401"/>
                </a:lnTo>
                <a:cubicBezTo>
                  <a:pt x="3352800" y="977527"/>
                  <a:pt x="3301627" y="1028700"/>
                  <a:pt x="3238501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8141970" y="1447688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313420" y="1600088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Variables (ตัวแปร)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13420" y="1828688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สิ่งที่เปลี่ยนแปลงได้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313420" y="2133488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เช่น จำนวนบุคลากร, ภาระงาน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141970" y="2628788"/>
            <a:ext cx="3352800" cy="1028700"/>
          </a:xfrm>
          <a:custGeom>
            <a:avLst/>
            <a:gdLst/>
            <a:ahLst/>
            <a:cxnLst/>
            <a:rect l="l" t="t" r="r" b="b"/>
            <a:pathLst>
              <a:path w="3352800" h="1028700">
                <a:moveTo>
                  <a:pt x="38100" y="0"/>
                </a:moveTo>
                <a:lnTo>
                  <a:pt x="3238501" y="0"/>
                </a:lnTo>
                <a:cubicBezTo>
                  <a:pt x="3301627" y="0"/>
                  <a:pt x="3352800" y="51173"/>
                  <a:pt x="3352800" y="114299"/>
                </a:cubicBezTo>
                <a:lnTo>
                  <a:pt x="3352800" y="914401"/>
                </a:lnTo>
                <a:cubicBezTo>
                  <a:pt x="3352800" y="977527"/>
                  <a:pt x="3301627" y="1028700"/>
                  <a:pt x="3238501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8141970" y="2628788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8313420" y="2781188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Arrows (ลูกศร)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13420" y="3009788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แสดงความสัมพันธ์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313420" y="3314588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เชื่อมโยงตัวแปรที่มีผลต่อกัน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141970" y="3809888"/>
            <a:ext cx="3352800" cy="1028700"/>
          </a:xfrm>
          <a:custGeom>
            <a:avLst/>
            <a:gdLst/>
            <a:ahLst/>
            <a:cxnLst/>
            <a:rect l="l" t="t" r="r" b="b"/>
            <a:pathLst>
              <a:path w="3352800" h="1028700">
                <a:moveTo>
                  <a:pt x="38100" y="0"/>
                </a:moveTo>
                <a:lnTo>
                  <a:pt x="3238501" y="0"/>
                </a:lnTo>
                <a:cubicBezTo>
                  <a:pt x="3301627" y="0"/>
                  <a:pt x="3352800" y="51173"/>
                  <a:pt x="3352800" y="114299"/>
                </a:cubicBezTo>
                <a:lnTo>
                  <a:pt x="3352800" y="914401"/>
                </a:lnTo>
                <a:cubicBezTo>
                  <a:pt x="3352800" y="977527"/>
                  <a:pt x="3301627" y="1028700"/>
                  <a:pt x="3238501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8141970" y="3809888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8313420" y="3962288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Polarity (+ / -)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313420" y="4190888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ทิศทางความสัมพันธ์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313420" y="4495688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= ทิศทางเดียวกัน, - = ทิศทางตรงกันข้าม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141970" y="4990988"/>
            <a:ext cx="3352800" cy="1028700"/>
          </a:xfrm>
          <a:custGeom>
            <a:avLst/>
            <a:gdLst/>
            <a:ahLst/>
            <a:cxnLst/>
            <a:rect l="l" t="t" r="r" b="b"/>
            <a:pathLst>
              <a:path w="3352800" h="1028700">
                <a:moveTo>
                  <a:pt x="38100" y="0"/>
                </a:moveTo>
                <a:lnTo>
                  <a:pt x="3238501" y="0"/>
                </a:lnTo>
                <a:cubicBezTo>
                  <a:pt x="3301627" y="0"/>
                  <a:pt x="3352800" y="51173"/>
                  <a:pt x="3352800" y="114299"/>
                </a:cubicBezTo>
                <a:lnTo>
                  <a:pt x="3352800" y="914401"/>
                </a:lnTo>
                <a:cubicBezTo>
                  <a:pt x="3352800" y="977527"/>
                  <a:pt x="3301627" y="1028700"/>
                  <a:pt x="3238501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8141970" y="4990988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8313420" y="5143388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Feedback Loops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313420" y="5371988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วงจรย้อนกลับ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313420" y="5676788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 = Reinforcing, B = Balancing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4419" y="354419"/>
            <a:ext cx="11545186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b="1" kern="0" spc="9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Feedback Loops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4419" y="637953"/>
            <a:ext cx="11695814" cy="4253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4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Reinforcing vs Balancing Loops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4419" y="1169581"/>
            <a:ext cx="11571767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ประเภทของ feedback loops ในระบบ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7963" y="1633870"/>
            <a:ext cx="5589181" cy="4472763"/>
          </a:xfrm>
          <a:custGeom>
            <a:avLst/>
            <a:gdLst/>
            <a:ahLst/>
            <a:cxnLst/>
            <a:rect l="l" t="t" r="r" b="b"/>
            <a:pathLst>
              <a:path w="5589181" h="4472763">
                <a:moveTo>
                  <a:pt x="212635" y="0"/>
                </a:moveTo>
                <a:lnTo>
                  <a:pt x="5376546" y="0"/>
                </a:lnTo>
                <a:cubicBezTo>
                  <a:pt x="5493981" y="0"/>
                  <a:pt x="5589181" y="95200"/>
                  <a:pt x="5589181" y="212635"/>
                </a:cubicBezTo>
                <a:lnTo>
                  <a:pt x="5589181" y="4260128"/>
                </a:lnTo>
                <a:cubicBezTo>
                  <a:pt x="5589181" y="4377563"/>
                  <a:pt x="5493981" y="4472763"/>
                  <a:pt x="5376546" y="4472763"/>
                </a:cubicBezTo>
                <a:lnTo>
                  <a:pt x="212635" y="4472763"/>
                </a:lnTo>
                <a:cubicBezTo>
                  <a:pt x="95200" y="4472763"/>
                  <a:pt x="0" y="4377563"/>
                  <a:pt x="0" y="4260128"/>
                </a:cubicBezTo>
                <a:lnTo>
                  <a:pt x="0" y="212635"/>
                </a:lnTo>
                <a:cubicBezTo>
                  <a:pt x="0" y="95279"/>
                  <a:pt x="95279" y="0"/>
                  <a:pt x="21263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12651" dist="35442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45042" y="1920956"/>
            <a:ext cx="567070" cy="567070"/>
          </a:xfrm>
          <a:custGeom>
            <a:avLst/>
            <a:gdLst/>
            <a:ahLst/>
            <a:cxnLst/>
            <a:rect l="l" t="t" r="r" b="b"/>
            <a:pathLst>
              <a:path w="567070" h="567070">
                <a:moveTo>
                  <a:pt x="141767" y="0"/>
                </a:moveTo>
                <a:lnTo>
                  <a:pt x="425302" y="0"/>
                </a:lnTo>
                <a:cubicBezTo>
                  <a:pt x="503546" y="0"/>
                  <a:pt x="567070" y="63524"/>
                  <a:pt x="567070" y="141767"/>
                </a:cubicBezTo>
                <a:lnTo>
                  <a:pt x="567070" y="425302"/>
                </a:lnTo>
                <a:cubicBezTo>
                  <a:pt x="567070" y="503546"/>
                  <a:pt x="503546" y="567070"/>
                  <a:pt x="425302" y="567070"/>
                </a:cubicBezTo>
                <a:lnTo>
                  <a:pt x="141767" y="567070"/>
                </a:lnTo>
                <a:cubicBezTo>
                  <a:pt x="63524" y="567070"/>
                  <a:pt x="0" y="503546"/>
                  <a:pt x="0" y="425302"/>
                </a:cubicBezTo>
                <a:lnTo>
                  <a:pt x="0" y="141767"/>
                </a:lnTo>
                <a:cubicBezTo>
                  <a:pt x="0" y="63524"/>
                  <a:pt x="63524" y="0"/>
                  <a:pt x="141767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844956" y="2045002"/>
            <a:ext cx="301256" cy="3189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93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53879" y="1938677"/>
            <a:ext cx="2215116" cy="3189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93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Reinforcing Loop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53879" y="2257653"/>
            <a:ext cx="2153093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วงจรขยาย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45042" y="2700677"/>
            <a:ext cx="5015023" cy="886047"/>
          </a:xfrm>
          <a:custGeom>
            <a:avLst/>
            <a:gdLst/>
            <a:ahLst/>
            <a:cxnLst/>
            <a:rect l="l" t="t" r="r" b="b"/>
            <a:pathLst>
              <a:path w="5015023" h="886047">
                <a:moveTo>
                  <a:pt x="106326" y="0"/>
                </a:moveTo>
                <a:lnTo>
                  <a:pt x="4908698" y="0"/>
                </a:lnTo>
                <a:cubicBezTo>
                  <a:pt x="4967420" y="0"/>
                  <a:pt x="5015023" y="47604"/>
                  <a:pt x="5015023" y="106326"/>
                </a:cubicBezTo>
                <a:lnTo>
                  <a:pt x="5015023" y="779721"/>
                </a:lnTo>
                <a:cubicBezTo>
                  <a:pt x="5015023" y="838443"/>
                  <a:pt x="4967420" y="886047"/>
                  <a:pt x="4908698" y="886047"/>
                </a:cubicBezTo>
                <a:lnTo>
                  <a:pt x="106326" y="886047"/>
                </a:lnTo>
                <a:cubicBezTo>
                  <a:pt x="47604" y="886047"/>
                  <a:pt x="0" y="838443"/>
                  <a:pt x="0" y="779721"/>
                </a:cubicBezTo>
                <a:lnTo>
                  <a:pt x="0" y="106326"/>
                </a:lnTo>
                <a:cubicBezTo>
                  <a:pt x="0" y="47643"/>
                  <a:pt x="47643" y="0"/>
                  <a:pt x="106326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822251" y="2877886"/>
            <a:ext cx="4740349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ลักษณะ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22251" y="3196863"/>
            <a:ext cx="4731488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สัญลักษณ์ + ทั้งหมด หรือ - ทั้งหมด ทำให้ระบบขยายตัวหรือหดตัวไปเรื่อย ๆ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45042" y="3728491"/>
            <a:ext cx="5015023" cy="1169581"/>
          </a:xfrm>
          <a:custGeom>
            <a:avLst/>
            <a:gdLst/>
            <a:ahLst/>
            <a:cxnLst/>
            <a:rect l="l" t="t" r="r" b="b"/>
            <a:pathLst>
              <a:path w="5015023" h="1169581">
                <a:moveTo>
                  <a:pt x="106327" y="0"/>
                </a:moveTo>
                <a:lnTo>
                  <a:pt x="4908697" y="0"/>
                </a:lnTo>
                <a:cubicBezTo>
                  <a:pt x="4967419" y="0"/>
                  <a:pt x="5015023" y="47604"/>
                  <a:pt x="5015023" y="106327"/>
                </a:cubicBezTo>
                <a:lnTo>
                  <a:pt x="5015023" y="1063255"/>
                </a:lnTo>
                <a:cubicBezTo>
                  <a:pt x="5015023" y="1121977"/>
                  <a:pt x="4967419" y="1169581"/>
                  <a:pt x="4908697" y="1169581"/>
                </a:cubicBezTo>
                <a:lnTo>
                  <a:pt x="106327" y="1169581"/>
                </a:lnTo>
                <a:cubicBezTo>
                  <a:pt x="47604" y="1169581"/>
                  <a:pt x="0" y="1121977"/>
                  <a:pt x="0" y="1063255"/>
                </a:cubicBezTo>
                <a:lnTo>
                  <a:pt x="0" y="106327"/>
                </a:lnTo>
                <a:cubicBezTo>
                  <a:pt x="0" y="47643"/>
                  <a:pt x="47643" y="0"/>
                  <a:pt x="10632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22251" y="3905700"/>
            <a:ext cx="4740349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22251" y="4224677"/>
            <a:ext cx="4731488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บุคลากรน้อย → งานมาก → burnout → ลาออก → บุคลากรน้อยลง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22251" y="4508212"/>
            <a:ext cx="4731488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โฆษณามาก → ยอดขายสูง → กำไรมาก → โฆษณาเพิ่ม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62763" y="5039839"/>
            <a:ext cx="4997302" cy="779721"/>
          </a:xfrm>
          <a:custGeom>
            <a:avLst/>
            <a:gdLst/>
            <a:ahLst/>
            <a:cxnLst/>
            <a:rect l="l" t="t" r="r" b="b"/>
            <a:pathLst>
              <a:path w="4997302" h="779721">
                <a:moveTo>
                  <a:pt x="35442" y="0"/>
                </a:moveTo>
                <a:lnTo>
                  <a:pt x="4890980" y="0"/>
                </a:lnTo>
                <a:cubicBezTo>
                  <a:pt x="4949700" y="0"/>
                  <a:pt x="4997302" y="47602"/>
                  <a:pt x="4997302" y="106323"/>
                </a:cubicBezTo>
                <a:lnTo>
                  <a:pt x="4997302" y="673398"/>
                </a:lnTo>
                <a:cubicBezTo>
                  <a:pt x="4997302" y="732079"/>
                  <a:pt x="4949661" y="779721"/>
                  <a:pt x="4890980" y="779721"/>
                </a:cubicBezTo>
                <a:lnTo>
                  <a:pt x="35442" y="779721"/>
                </a:lnTo>
                <a:cubicBezTo>
                  <a:pt x="15868" y="779721"/>
                  <a:pt x="0" y="763853"/>
                  <a:pt x="0" y="744279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62763" y="5039839"/>
            <a:ext cx="35442" cy="779721"/>
          </a:xfrm>
          <a:custGeom>
            <a:avLst/>
            <a:gdLst/>
            <a:ahLst/>
            <a:cxnLst/>
            <a:rect l="l" t="t" r="r" b="b"/>
            <a:pathLst>
              <a:path w="35442" h="779721">
                <a:moveTo>
                  <a:pt x="35442" y="0"/>
                </a:moveTo>
                <a:lnTo>
                  <a:pt x="35442" y="0"/>
                </a:lnTo>
                <a:lnTo>
                  <a:pt x="35442" y="779721"/>
                </a:lnTo>
                <a:lnTo>
                  <a:pt x="35442" y="779721"/>
                </a:lnTo>
                <a:cubicBezTo>
                  <a:pt x="15868" y="779721"/>
                  <a:pt x="0" y="763853"/>
                  <a:pt x="0" y="744279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875414" y="5252491"/>
            <a:ext cx="141767" cy="141767"/>
          </a:xfrm>
          <a:custGeom>
            <a:avLst/>
            <a:gdLst/>
            <a:ahLst/>
            <a:cxnLst/>
            <a:rect l="l" t="t" r="r" b="b"/>
            <a:pathLst>
              <a:path w="141767" h="141767">
                <a:moveTo>
                  <a:pt x="70884" y="0"/>
                </a:moveTo>
                <a:cubicBezTo>
                  <a:pt x="74954" y="0"/>
                  <a:pt x="78692" y="2243"/>
                  <a:pt x="80630" y="5815"/>
                </a:cubicBezTo>
                <a:lnTo>
                  <a:pt x="140438" y="116570"/>
                </a:lnTo>
                <a:cubicBezTo>
                  <a:pt x="142294" y="120004"/>
                  <a:pt x="142210" y="124157"/>
                  <a:pt x="140217" y="127508"/>
                </a:cubicBezTo>
                <a:cubicBezTo>
                  <a:pt x="138223" y="130858"/>
                  <a:pt x="134596" y="132907"/>
                  <a:pt x="130692" y="132907"/>
                </a:cubicBezTo>
                <a:lnTo>
                  <a:pt x="11076" y="132907"/>
                </a:lnTo>
                <a:cubicBezTo>
                  <a:pt x="7171" y="132907"/>
                  <a:pt x="3572" y="130858"/>
                  <a:pt x="1551" y="127508"/>
                </a:cubicBezTo>
                <a:cubicBezTo>
                  <a:pt x="-471" y="124157"/>
                  <a:pt x="-526" y="120004"/>
                  <a:pt x="1329" y="116570"/>
                </a:cubicBezTo>
                <a:lnTo>
                  <a:pt x="61137" y="5815"/>
                </a:lnTo>
                <a:cubicBezTo>
                  <a:pt x="63075" y="2243"/>
                  <a:pt x="66813" y="0"/>
                  <a:pt x="70884" y="0"/>
                </a:cubicBezTo>
                <a:close/>
                <a:moveTo>
                  <a:pt x="70884" y="46517"/>
                </a:moveTo>
                <a:cubicBezTo>
                  <a:pt x="67201" y="46517"/>
                  <a:pt x="64238" y="49480"/>
                  <a:pt x="64238" y="53163"/>
                </a:cubicBezTo>
                <a:lnTo>
                  <a:pt x="64238" y="84174"/>
                </a:lnTo>
                <a:cubicBezTo>
                  <a:pt x="64238" y="87857"/>
                  <a:pt x="67201" y="90820"/>
                  <a:pt x="70884" y="90820"/>
                </a:cubicBezTo>
                <a:cubicBezTo>
                  <a:pt x="74566" y="90820"/>
                  <a:pt x="77529" y="87857"/>
                  <a:pt x="77529" y="84174"/>
                </a:cubicBezTo>
                <a:lnTo>
                  <a:pt x="77529" y="53163"/>
                </a:lnTo>
                <a:cubicBezTo>
                  <a:pt x="77529" y="49480"/>
                  <a:pt x="74566" y="46517"/>
                  <a:pt x="70884" y="46517"/>
                </a:cubicBezTo>
                <a:close/>
                <a:moveTo>
                  <a:pt x="78277" y="106326"/>
                </a:moveTo>
                <a:cubicBezTo>
                  <a:pt x="78445" y="103581"/>
                  <a:pt x="77076" y="100971"/>
                  <a:pt x="74724" y="99548"/>
                </a:cubicBezTo>
                <a:cubicBezTo>
                  <a:pt x="72371" y="98125"/>
                  <a:pt x="69424" y="98125"/>
                  <a:pt x="67071" y="99548"/>
                </a:cubicBezTo>
                <a:cubicBezTo>
                  <a:pt x="64719" y="100971"/>
                  <a:pt x="63350" y="103581"/>
                  <a:pt x="63518" y="106326"/>
                </a:cubicBezTo>
                <a:cubicBezTo>
                  <a:pt x="63350" y="109070"/>
                  <a:pt x="64719" y="111681"/>
                  <a:pt x="67071" y="113104"/>
                </a:cubicBezTo>
                <a:cubicBezTo>
                  <a:pt x="69424" y="114526"/>
                  <a:pt x="72371" y="114526"/>
                  <a:pt x="74724" y="113104"/>
                </a:cubicBezTo>
                <a:cubicBezTo>
                  <a:pt x="77076" y="111681"/>
                  <a:pt x="78445" y="109070"/>
                  <a:pt x="78277" y="106326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1084356" y="5217049"/>
            <a:ext cx="4469383" cy="4253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ผลกระทบ:</a:t>
            </a:r>
            <a:r>
              <a:rPr lang="en-US" sz="1116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ระบบจะขยายหรือหดตัวไปเรื่อย ๆ จนกว่าจะมีปัจจัยภายนอกมาหยุด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41312" y="1633870"/>
            <a:ext cx="5589181" cy="4472763"/>
          </a:xfrm>
          <a:custGeom>
            <a:avLst/>
            <a:gdLst/>
            <a:ahLst/>
            <a:cxnLst/>
            <a:rect l="l" t="t" r="r" b="b"/>
            <a:pathLst>
              <a:path w="5589181" h="4472763">
                <a:moveTo>
                  <a:pt x="212635" y="0"/>
                </a:moveTo>
                <a:lnTo>
                  <a:pt x="5376546" y="0"/>
                </a:lnTo>
                <a:cubicBezTo>
                  <a:pt x="5493981" y="0"/>
                  <a:pt x="5589181" y="95200"/>
                  <a:pt x="5589181" y="212635"/>
                </a:cubicBezTo>
                <a:lnTo>
                  <a:pt x="5589181" y="4260128"/>
                </a:lnTo>
                <a:cubicBezTo>
                  <a:pt x="5589181" y="4377563"/>
                  <a:pt x="5493981" y="4472763"/>
                  <a:pt x="5376546" y="4472763"/>
                </a:cubicBezTo>
                <a:lnTo>
                  <a:pt x="212635" y="4472763"/>
                </a:lnTo>
                <a:cubicBezTo>
                  <a:pt x="95200" y="4472763"/>
                  <a:pt x="0" y="4377563"/>
                  <a:pt x="0" y="4260128"/>
                </a:cubicBezTo>
                <a:lnTo>
                  <a:pt x="0" y="212635"/>
                </a:lnTo>
                <a:cubicBezTo>
                  <a:pt x="0" y="95279"/>
                  <a:pt x="95279" y="0"/>
                  <a:pt x="21263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12651" dist="35442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528391" y="1920956"/>
            <a:ext cx="567070" cy="567070"/>
          </a:xfrm>
          <a:custGeom>
            <a:avLst/>
            <a:gdLst/>
            <a:ahLst/>
            <a:cxnLst/>
            <a:rect l="l" t="t" r="r" b="b"/>
            <a:pathLst>
              <a:path w="567070" h="567070">
                <a:moveTo>
                  <a:pt x="141767" y="0"/>
                </a:moveTo>
                <a:lnTo>
                  <a:pt x="425302" y="0"/>
                </a:lnTo>
                <a:cubicBezTo>
                  <a:pt x="503546" y="0"/>
                  <a:pt x="567070" y="63524"/>
                  <a:pt x="567070" y="141767"/>
                </a:cubicBezTo>
                <a:lnTo>
                  <a:pt x="567070" y="425302"/>
                </a:lnTo>
                <a:cubicBezTo>
                  <a:pt x="567070" y="503546"/>
                  <a:pt x="503546" y="567070"/>
                  <a:pt x="425302" y="567070"/>
                </a:cubicBezTo>
                <a:lnTo>
                  <a:pt x="141767" y="567070"/>
                </a:lnTo>
                <a:cubicBezTo>
                  <a:pt x="63524" y="567070"/>
                  <a:pt x="0" y="503546"/>
                  <a:pt x="0" y="425302"/>
                </a:cubicBezTo>
                <a:lnTo>
                  <a:pt x="0" y="141767"/>
                </a:lnTo>
                <a:cubicBezTo>
                  <a:pt x="0" y="63524"/>
                  <a:pt x="63524" y="0"/>
                  <a:pt x="141767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723985" y="2045002"/>
            <a:ext cx="310116" cy="3189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93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237228" y="1938677"/>
            <a:ext cx="2020186" cy="3189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9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Balancing Loop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237228" y="2257653"/>
            <a:ext cx="1958163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วงจรถ่วงดุล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528391" y="2700677"/>
            <a:ext cx="5015023" cy="886047"/>
          </a:xfrm>
          <a:custGeom>
            <a:avLst/>
            <a:gdLst/>
            <a:ahLst/>
            <a:cxnLst/>
            <a:rect l="l" t="t" r="r" b="b"/>
            <a:pathLst>
              <a:path w="5015023" h="886047">
                <a:moveTo>
                  <a:pt x="106326" y="0"/>
                </a:moveTo>
                <a:lnTo>
                  <a:pt x="4908698" y="0"/>
                </a:lnTo>
                <a:cubicBezTo>
                  <a:pt x="4967420" y="0"/>
                  <a:pt x="5015023" y="47604"/>
                  <a:pt x="5015023" y="106326"/>
                </a:cubicBezTo>
                <a:lnTo>
                  <a:pt x="5015023" y="779721"/>
                </a:lnTo>
                <a:cubicBezTo>
                  <a:pt x="5015023" y="838443"/>
                  <a:pt x="4967420" y="886047"/>
                  <a:pt x="4908698" y="886047"/>
                </a:cubicBezTo>
                <a:lnTo>
                  <a:pt x="106326" y="886047"/>
                </a:lnTo>
                <a:cubicBezTo>
                  <a:pt x="47604" y="886047"/>
                  <a:pt x="0" y="838443"/>
                  <a:pt x="0" y="779721"/>
                </a:cubicBezTo>
                <a:lnTo>
                  <a:pt x="0" y="106326"/>
                </a:lnTo>
                <a:cubicBezTo>
                  <a:pt x="0" y="47643"/>
                  <a:pt x="47643" y="0"/>
                  <a:pt x="106326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705600" y="2877886"/>
            <a:ext cx="4740349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ลักษณะ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705600" y="3196863"/>
            <a:ext cx="4731488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มีสัญลักษณ์ + และ - สลับกัน ทำให้ระบบถ่วงดุลหรือทรงตัว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528391" y="3728491"/>
            <a:ext cx="5015023" cy="1169581"/>
          </a:xfrm>
          <a:custGeom>
            <a:avLst/>
            <a:gdLst/>
            <a:ahLst/>
            <a:cxnLst/>
            <a:rect l="l" t="t" r="r" b="b"/>
            <a:pathLst>
              <a:path w="5015023" h="1169581">
                <a:moveTo>
                  <a:pt x="106327" y="0"/>
                </a:moveTo>
                <a:lnTo>
                  <a:pt x="4908697" y="0"/>
                </a:lnTo>
                <a:cubicBezTo>
                  <a:pt x="4967419" y="0"/>
                  <a:pt x="5015023" y="47604"/>
                  <a:pt x="5015023" y="106327"/>
                </a:cubicBezTo>
                <a:lnTo>
                  <a:pt x="5015023" y="1063255"/>
                </a:lnTo>
                <a:cubicBezTo>
                  <a:pt x="5015023" y="1121977"/>
                  <a:pt x="4967419" y="1169581"/>
                  <a:pt x="4908697" y="1169581"/>
                </a:cubicBezTo>
                <a:lnTo>
                  <a:pt x="106327" y="1169581"/>
                </a:lnTo>
                <a:cubicBezTo>
                  <a:pt x="47604" y="1169581"/>
                  <a:pt x="0" y="1121977"/>
                  <a:pt x="0" y="1063255"/>
                </a:cubicBezTo>
                <a:lnTo>
                  <a:pt x="0" y="106327"/>
                </a:lnTo>
                <a:cubicBezTo>
                  <a:pt x="0" y="47643"/>
                  <a:pt x="47643" y="0"/>
                  <a:pt x="106327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705600" y="3905700"/>
            <a:ext cx="4740349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705600" y="4224677"/>
            <a:ext cx="4731488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คิวยาว → คนไข้ไม่พอใจ → ไม่มารักษา → คิวสั้นลง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705600" y="4508212"/>
            <a:ext cx="4731488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ราคาน้ำตาลสูง → บริโภคน้อยลง → ราคาลดลง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546112" y="5039839"/>
            <a:ext cx="4997302" cy="567070"/>
          </a:xfrm>
          <a:custGeom>
            <a:avLst/>
            <a:gdLst/>
            <a:ahLst/>
            <a:cxnLst/>
            <a:rect l="l" t="t" r="r" b="b"/>
            <a:pathLst>
              <a:path w="4997302" h="567070">
                <a:moveTo>
                  <a:pt x="35442" y="0"/>
                </a:moveTo>
                <a:lnTo>
                  <a:pt x="4890977" y="0"/>
                </a:lnTo>
                <a:cubicBezTo>
                  <a:pt x="4949699" y="0"/>
                  <a:pt x="4997302" y="47604"/>
                  <a:pt x="4997302" y="106326"/>
                </a:cubicBezTo>
                <a:lnTo>
                  <a:pt x="4997302" y="460744"/>
                </a:lnTo>
                <a:cubicBezTo>
                  <a:pt x="4997302" y="519466"/>
                  <a:pt x="4949699" y="567070"/>
                  <a:pt x="4890977" y="567070"/>
                </a:cubicBezTo>
                <a:lnTo>
                  <a:pt x="35442" y="567070"/>
                </a:lnTo>
                <a:cubicBezTo>
                  <a:pt x="15868" y="567070"/>
                  <a:pt x="0" y="551202"/>
                  <a:pt x="0" y="531628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86868B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546112" y="5039839"/>
            <a:ext cx="35442" cy="567070"/>
          </a:xfrm>
          <a:custGeom>
            <a:avLst/>
            <a:gdLst/>
            <a:ahLst/>
            <a:cxnLst/>
            <a:rect l="l" t="t" r="r" b="b"/>
            <a:pathLst>
              <a:path w="35442" h="567070">
                <a:moveTo>
                  <a:pt x="35442" y="0"/>
                </a:moveTo>
                <a:lnTo>
                  <a:pt x="35442" y="0"/>
                </a:lnTo>
                <a:lnTo>
                  <a:pt x="35442" y="567070"/>
                </a:lnTo>
                <a:lnTo>
                  <a:pt x="35442" y="567070"/>
                </a:lnTo>
                <a:cubicBezTo>
                  <a:pt x="15868" y="567070"/>
                  <a:pt x="0" y="551202"/>
                  <a:pt x="0" y="531628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741042" y="5252491"/>
            <a:ext cx="177209" cy="141767"/>
          </a:xfrm>
          <a:custGeom>
            <a:avLst/>
            <a:gdLst/>
            <a:ahLst/>
            <a:cxnLst/>
            <a:rect l="l" t="t" r="r" b="b"/>
            <a:pathLst>
              <a:path w="177209" h="141767">
                <a:moveTo>
                  <a:pt x="106326" y="8860"/>
                </a:moveTo>
                <a:lnTo>
                  <a:pt x="141767" y="8860"/>
                </a:lnTo>
                <a:cubicBezTo>
                  <a:pt x="146668" y="8860"/>
                  <a:pt x="150628" y="12820"/>
                  <a:pt x="150628" y="17721"/>
                </a:cubicBezTo>
                <a:cubicBezTo>
                  <a:pt x="150628" y="22622"/>
                  <a:pt x="146668" y="26581"/>
                  <a:pt x="141767" y="26581"/>
                </a:cubicBezTo>
                <a:lnTo>
                  <a:pt x="110313" y="26581"/>
                </a:lnTo>
                <a:cubicBezTo>
                  <a:pt x="108873" y="33725"/>
                  <a:pt x="103972" y="39623"/>
                  <a:pt x="97465" y="42447"/>
                </a:cubicBezTo>
                <a:lnTo>
                  <a:pt x="97465" y="124047"/>
                </a:lnTo>
                <a:lnTo>
                  <a:pt x="141767" y="124047"/>
                </a:lnTo>
                <a:cubicBezTo>
                  <a:pt x="146668" y="124047"/>
                  <a:pt x="150628" y="128006"/>
                  <a:pt x="150628" y="132907"/>
                </a:cubicBezTo>
                <a:cubicBezTo>
                  <a:pt x="150628" y="137808"/>
                  <a:pt x="146668" y="141767"/>
                  <a:pt x="141767" y="141767"/>
                </a:cubicBezTo>
                <a:lnTo>
                  <a:pt x="35442" y="141767"/>
                </a:lnTo>
                <a:cubicBezTo>
                  <a:pt x="30541" y="141767"/>
                  <a:pt x="26581" y="137808"/>
                  <a:pt x="26581" y="132907"/>
                </a:cubicBezTo>
                <a:cubicBezTo>
                  <a:pt x="26581" y="128006"/>
                  <a:pt x="30541" y="124047"/>
                  <a:pt x="35442" y="124047"/>
                </a:cubicBezTo>
                <a:lnTo>
                  <a:pt x="79744" y="124047"/>
                </a:lnTo>
                <a:lnTo>
                  <a:pt x="79744" y="42447"/>
                </a:lnTo>
                <a:cubicBezTo>
                  <a:pt x="73237" y="39595"/>
                  <a:pt x="68336" y="33697"/>
                  <a:pt x="66897" y="26581"/>
                </a:cubicBezTo>
                <a:lnTo>
                  <a:pt x="35442" y="26581"/>
                </a:lnTo>
                <a:cubicBezTo>
                  <a:pt x="30541" y="26581"/>
                  <a:pt x="26581" y="22622"/>
                  <a:pt x="26581" y="17721"/>
                </a:cubicBezTo>
                <a:cubicBezTo>
                  <a:pt x="26581" y="12820"/>
                  <a:pt x="30541" y="8860"/>
                  <a:pt x="35442" y="8860"/>
                </a:cubicBezTo>
                <a:lnTo>
                  <a:pt x="70884" y="8860"/>
                </a:lnTo>
                <a:cubicBezTo>
                  <a:pt x="74926" y="3489"/>
                  <a:pt x="81350" y="0"/>
                  <a:pt x="88605" y="0"/>
                </a:cubicBezTo>
                <a:cubicBezTo>
                  <a:pt x="95859" y="0"/>
                  <a:pt x="102283" y="3489"/>
                  <a:pt x="106326" y="8860"/>
                </a:cubicBezTo>
                <a:close/>
                <a:moveTo>
                  <a:pt x="121721" y="88605"/>
                </a:moveTo>
                <a:lnTo>
                  <a:pt x="161814" y="88605"/>
                </a:lnTo>
                <a:lnTo>
                  <a:pt x="141767" y="54215"/>
                </a:lnTo>
                <a:lnTo>
                  <a:pt x="121721" y="88605"/>
                </a:lnTo>
                <a:close/>
                <a:moveTo>
                  <a:pt x="141767" y="115186"/>
                </a:moveTo>
                <a:cubicBezTo>
                  <a:pt x="124351" y="115186"/>
                  <a:pt x="109870" y="105772"/>
                  <a:pt x="106879" y="93339"/>
                </a:cubicBezTo>
                <a:cubicBezTo>
                  <a:pt x="106159" y="90294"/>
                  <a:pt x="107156" y="87165"/>
                  <a:pt x="108735" y="84451"/>
                </a:cubicBezTo>
                <a:lnTo>
                  <a:pt x="135094" y="39263"/>
                </a:lnTo>
                <a:cubicBezTo>
                  <a:pt x="136479" y="36882"/>
                  <a:pt x="139026" y="35442"/>
                  <a:pt x="141767" y="35442"/>
                </a:cubicBezTo>
                <a:cubicBezTo>
                  <a:pt x="144509" y="35442"/>
                  <a:pt x="147056" y="36909"/>
                  <a:pt x="148440" y="39263"/>
                </a:cubicBezTo>
                <a:lnTo>
                  <a:pt x="174800" y="84451"/>
                </a:lnTo>
                <a:cubicBezTo>
                  <a:pt x="176379" y="87165"/>
                  <a:pt x="177375" y="90294"/>
                  <a:pt x="176656" y="93339"/>
                </a:cubicBezTo>
                <a:cubicBezTo>
                  <a:pt x="173665" y="105744"/>
                  <a:pt x="159184" y="115186"/>
                  <a:pt x="141767" y="115186"/>
                </a:cubicBezTo>
                <a:close/>
                <a:moveTo>
                  <a:pt x="35110" y="54215"/>
                </a:moveTo>
                <a:lnTo>
                  <a:pt x="15063" y="88605"/>
                </a:lnTo>
                <a:lnTo>
                  <a:pt x="55184" y="88605"/>
                </a:lnTo>
                <a:lnTo>
                  <a:pt x="35110" y="54215"/>
                </a:lnTo>
                <a:close/>
                <a:moveTo>
                  <a:pt x="249" y="93339"/>
                </a:moveTo>
                <a:cubicBezTo>
                  <a:pt x="-471" y="90294"/>
                  <a:pt x="526" y="87165"/>
                  <a:pt x="2104" y="84451"/>
                </a:cubicBezTo>
                <a:lnTo>
                  <a:pt x="28464" y="39263"/>
                </a:lnTo>
                <a:cubicBezTo>
                  <a:pt x="29849" y="36882"/>
                  <a:pt x="32396" y="35442"/>
                  <a:pt x="35137" y="35442"/>
                </a:cubicBezTo>
                <a:cubicBezTo>
                  <a:pt x="37878" y="35442"/>
                  <a:pt x="40426" y="36909"/>
                  <a:pt x="41810" y="39263"/>
                </a:cubicBezTo>
                <a:lnTo>
                  <a:pt x="68170" y="84451"/>
                </a:lnTo>
                <a:cubicBezTo>
                  <a:pt x="69748" y="87165"/>
                  <a:pt x="70745" y="90294"/>
                  <a:pt x="70025" y="93339"/>
                </a:cubicBezTo>
                <a:cubicBezTo>
                  <a:pt x="67035" y="105744"/>
                  <a:pt x="52554" y="115186"/>
                  <a:pt x="35137" y="115186"/>
                </a:cubicBezTo>
                <a:cubicBezTo>
                  <a:pt x="17721" y="115186"/>
                  <a:pt x="3240" y="105772"/>
                  <a:pt x="249" y="93339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967705" y="5217049"/>
            <a:ext cx="4469383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ผลกระทบ:</a:t>
            </a:r>
            <a:r>
              <a:rPr lang="en-US" sz="1116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ระบบจะพยายามกลับสู่สภาวะสมดุลหรือเป้าหมาย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54419" y="6290927"/>
            <a:ext cx="11483163" cy="7088"/>
          </a:xfrm>
          <a:custGeom>
            <a:avLst/>
            <a:gdLst/>
            <a:ahLst/>
            <a:cxnLst/>
            <a:rect l="l" t="t" r="r" b="b"/>
            <a:pathLst>
              <a:path w="11483163" h="7088">
                <a:moveTo>
                  <a:pt x="0" y="0"/>
                </a:moveTo>
                <a:lnTo>
                  <a:pt x="11483163" y="0"/>
                </a:lnTo>
                <a:lnTo>
                  <a:pt x="11483163" y="7088"/>
                </a:lnTo>
                <a:lnTo>
                  <a:pt x="0" y="7088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389860" y="6471687"/>
            <a:ext cx="106326" cy="141767"/>
          </a:xfrm>
          <a:custGeom>
            <a:avLst/>
            <a:gdLst/>
            <a:ahLst/>
            <a:cxnLst/>
            <a:rect l="l" t="t" r="r" b="b"/>
            <a:pathLst>
              <a:path w="106326" h="141767">
                <a:moveTo>
                  <a:pt x="81101" y="106326"/>
                </a:moveTo>
                <a:cubicBezTo>
                  <a:pt x="83122" y="100151"/>
                  <a:pt x="87165" y="94558"/>
                  <a:pt x="91734" y="89740"/>
                </a:cubicBezTo>
                <a:cubicBezTo>
                  <a:pt x="100788" y="80215"/>
                  <a:pt x="106326" y="67340"/>
                  <a:pt x="106326" y="53163"/>
                </a:cubicBezTo>
                <a:cubicBezTo>
                  <a:pt x="106326" y="23813"/>
                  <a:pt x="82513" y="0"/>
                  <a:pt x="53163" y="0"/>
                </a:cubicBezTo>
                <a:cubicBezTo>
                  <a:pt x="23812" y="0"/>
                  <a:pt x="0" y="23813"/>
                  <a:pt x="0" y="53163"/>
                </a:cubicBezTo>
                <a:cubicBezTo>
                  <a:pt x="0" y="67340"/>
                  <a:pt x="5538" y="80215"/>
                  <a:pt x="14592" y="89740"/>
                </a:cubicBezTo>
                <a:cubicBezTo>
                  <a:pt x="19161" y="94558"/>
                  <a:pt x="23231" y="100151"/>
                  <a:pt x="25225" y="106326"/>
                </a:cubicBezTo>
                <a:lnTo>
                  <a:pt x="81073" y="106326"/>
                </a:lnTo>
                <a:close/>
                <a:moveTo>
                  <a:pt x="79744" y="119616"/>
                </a:moveTo>
                <a:lnTo>
                  <a:pt x="26581" y="119616"/>
                </a:lnTo>
                <a:lnTo>
                  <a:pt x="26581" y="124047"/>
                </a:lnTo>
                <a:cubicBezTo>
                  <a:pt x="26581" y="136285"/>
                  <a:pt x="36494" y="146198"/>
                  <a:pt x="48733" y="146198"/>
                </a:cubicBezTo>
                <a:lnTo>
                  <a:pt x="57593" y="146198"/>
                </a:lnTo>
                <a:cubicBezTo>
                  <a:pt x="69832" y="146198"/>
                  <a:pt x="79744" y="136285"/>
                  <a:pt x="79744" y="124047"/>
                </a:cubicBezTo>
                <a:lnTo>
                  <a:pt x="79744" y="119616"/>
                </a:lnTo>
                <a:close/>
                <a:moveTo>
                  <a:pt x="50948" y="31012"/>
                </a:moveTo>
                <a:cubicBezTo>
                  <a:pt x="39927" y="31012"/>
                  <a:pt x="31012" y="39927"/>
                  <a:pt x="31012" y="50948"/>
                </a:cubicBezTo>
                <a:cubicBezTo>
                  <a:pt x="31012" y="54630"/>
                  <a:pt x="28049" y="57593"/>
                  <a:pt x="24366" y="57593"/>
                </a:cubicBezTo>
                <a:cubicBezTo>
                  <a:pt x="20684" y="57593"/>
                  <a:pt x="17721" y="54630"/>
                  <a:pt x="17721" y="50948"/>
                </a:cubicBezTo>
                <a:cubicBezTo>
                  <a:pt x="17721" y="32590"/>
                  <a:pt x="32590" y="17721"/>
                  <a:pt x="50948" y="17721"/>
                </a:cubicBezTo>
                <a:cubicBezTo>
                  <a:pt x="54630" y="17721"/>
                  <a:pt x="57593" y="20684"/>
                  <a:pt x="57593" y="24366"/>
                </a:cubicBezTo>
                <a:cubicBezTo>
                  <a:pt x="57593" y="28049"/>
                  <a:pt x="54630" y="31012"/>
                  <a:pt x="50948" y="31012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581082" y="6436245"/>
            <a:ext cx="11327383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สังเกต:</a:t>
            </a:r>
            <a:r>
              <a:rPr lang="en-US" sz="111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ระบบสุขภาพมักมีทั้งสอง loop ทำงานร่วมกัน ต้องวิเคราะห์ทั้งคู่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Causal Loop Diagram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ขั้นตอนการสร้าง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10477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 ขั้นตอนสร้าง CLD อย่างมีโครงสร้าง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0675" y="1463675"/>
            <a:ext cx="5673725" cy="4594225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14350" y="1657356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46906" y="1768481"/>
            <a:ext cx="3651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81100" y="1657356"/>
            <a:ext cx="1270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ระบุตัวแปร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81100" y="1974748"/>
            <a:ext cx="1246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ที่เกี่ยวข้องกับปัญหา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4350" y="2323998"/>
            <a:ext cx="5286375" cy="354012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96913" y="251449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91381" y="248274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ระดมตัวแปรที่มีผลต่อปัญหา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96913" y="280024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91381" y="276849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ใช้ชื่อที่ชัดเจน เข้าใจง่าย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96913" y="308599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91381" y="305424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ตัวแปรต้องเปลี่ยนแปลงได้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0675" y="6219834"/>
            <a:ext cx="5673725" cy="4594225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14350" y="64135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626765" y="6524625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81100" y="6413500"/>
            <a:ext cx="11747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วาดลูกศร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81100" y="6730907"/>
            <a:ext cx="1150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แสดงความสัมพันธ์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14350" y="7080157"/>
            <a:ext cx="5286375" cy="354012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96913" y="727065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91381" y="7238907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ลูกศรชี้จาก cause ไป effect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96913" y="755640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91381" y="7524657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ถาม "ถ้า A เพิ่ม B จะเป็นยังไง?"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96913" y="784215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891381" y="7810407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วาดทุกความสัมพันธ์ที่สำคัญ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94425" y="1463675"/>
            <a:ext cx="5673725" cy="4594225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388100" y="1657356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497439" y="1768481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054850" y="1657356"/>
            <a:ext cx="152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ใส่สัญลักษณ์ +/-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54850" y="1974748"/>
            <a:ext cx="1500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ทิศทางความสัมพันธ์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88100" y="2323998"/>
            <a:ext cx="5286375" cy="354012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570662" y="251449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765131" y="248274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= ทิศทางเดียวกัน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570662" y="280024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765131" y="276849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= ทิศทางตรงกันข้าม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570662" y="308599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765131" y="3054248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ใส่ที่หัวลูกศรทุกเส้น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94425" y="6219834"/>
            <a:ext cx="5673725" cy="4594225"/>
          </a:xfrm>
          <a:custGeom>
            <a:avLst/>
            <a:gdLst/>
            <a:ahLst/>
            <a:cxnLst/>
            <a:rect l="l" t="t" r="r" b="b"/>
            <a:pathLst>
              <a:path w="5673725" h="4594225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56853"/>
                  <a:pt x="5673725" y="126984"/>
                </a:cubicBezTo>
                <a:lnTo>
                  <a:pt x="5673725" y="4467241"/>
                </a:lnTo>
                <a:cubicBezTo>
                  <a:pt x="5673725" y="4537372"/>
                  <a:pt x="5616872" y="4594225"/>
                  <a:pt x="5546741" y="4594225"/>
                </a:cubicBezTo>
                <a:lnTo>
                  <a:pt x="126984" y="4594225"/>
                </a:lnTo>
                <a:cubicBezTo>
                  <a:pt x="56853" y="4594225"/>
                  <a:pt x="0" y="4537372"/>
                  <a:pt x="0" y="4467241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388100" y="64135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497638" y="6524625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054850" y="6413500"/>
            <a:ext cx="18176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หา Feedback Loops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054850" y="6730907"/>
            <a:ext cx="1793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และ Leverage Points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88100" y="7080157"/>
            <a:ext cx="5286375" cy="354012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6570662" y="727065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6765131" y="7238907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ตามหาวงจรที่กลับมาจุดเดิม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570662" y="755640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765131" y="7524657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ระบุเป็น R หรือ B loop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570662" y="784215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765131" y="7810407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หาจุดที่แทรกแซงได้ดีที่สุด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17500" y="6219834"/>
            <a:ext cx="11557000" cy="6350"/>
          </a:xfrm>
          <a:custGeom>
            <a:avLst/>
            <a:gdLst/>
            <a:ahLst/>
            <a:cxnLst/>
            <a:rect l="l" t="t" r="r" b="b"/>
            <a:pathLst>
              <a:path w="11557000" h="6350">
                <a:moveTo>
                  <a:pt x="0" y="0"/>
                </a:moveTo>
                <a:lnTo>
                  <a:pt x="11557000" y="0"/>
                </a:lnTo>
                <a:lnTo>
                  <a:pt x="115570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325438" y="6381750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55587" y="24085"/>
                </a:moveTo>
                <a:lnTo>
                  <a:pt x="55587" y="36388"/>
                </a:lnTo>
                <a:lnTo>
                  <a:pt x="55711" y="36513"/>
                </a:lnTo>
                <a:cubicBezTo>
                  <a:pt x="57324" y="16073"/>
                  <a:pt x="74414" y="0"/>
                  <a:pt x="95275" y="0"/>
                </a:cubicBezTo>
                <a:cubicBezTo>
                  <a:pt x="100261" y="0"/>
                  <a:pt x="105048" y="918"/>
                  <a:pt x="109438" y="2604"/>
                </a:cubicBezTo>
                <a:cubicBezTo>
                  <a:pt x="111919" y="3547"/>
                  <a:pt x="112365" y="6697"/>
                  <a:pt x="110505" y="8582"/>
                </a:cubicBezTo>
                <a:lnTo>
                  <a:pt x="88503" y="30584"/>
                </a:lnTo>
                <a:cubicBezTo>
                  <a:pt x="87759" y="31328"/>
                  <a:pt x="87337" y="32345"/>
                  <a:pt x="87337" y="33387"/>
                </a:cubicBezTo>
                <a:lnTo>
                  <a:pt x="87337" y="43656"/>
                </a:lnTo>
                <a:cubicBezTo>
                  <a:pt x="87337" y="45839"/>
                  <a:pt x="89123" y="47625"/>
                  <a:pt x="91306" y="47625"/>
                </a:cubicBezTo>
                <a:lnTo>
                  <a:pt x="101575" y="47625"/>
                </a:lnTo>
                <a:cubicBezTo>
                  <a:pt x="102617" y="47625"/>
                  <a:pt x="103634" y="47203"/>
                  <a:pt x="104378" y="46459"/>
                </a:cubicBezTo>
                <a:lnTo>
                  <a:pt x="126380" y="24457"/>
                </a:lnTo>
                <a:cubicBezTo>
                  <a:pt x="128265" y="22572"/>
                  <a:pt x="131415" y="23044"/>
                  <a:pt x="132358" y="25524"/>
                </a:cubicBezTo>
                <a:cubicBezTo>
                  <a:pt x="134045" y="29914"/>
                  <a:pt x="134962" y="34702"/>
                  <a:pt x="134962" y="39688"/>
                </a:cubicBezTo>
                <a:cubicBezTo>
                  <a:pt x="134962" y="54719"/>
                  <a:pt x="126603" y="67816"/>
                  <a:pt x="114250" y="74538"/>
                </a:cubicBezTo>
                <a:lnTo>
                  <a:pt x="134466" y="94754"/>
                </a:lnTo>
                <a:cubicBezTo>
                  <a:pt x="139105" y="99392"/>
                  <a:pt x="139105" y="106933"/>
                  <a:pt x="134466" y="111596"/>
                </a:cubicBezTo>
                <a:lnTo>
                  <a:pt x="119559" y="126504"/>
                </a:lnTo>
                <a:cubicBezTo>
                  <a:pt x="114920" y="131142"/>
                  <a:pt x="107379" y="131142"/>
                  <a:pt x="102716" y="126504"/>
                </a:cubicBezTo>
                <a:lnTo>
                  <a:pt x="71462" y="95250"/>
                </a:lnTo>
                <a:cubicBezTo>
                  <a:pt x="64666" y="88454"/>
                  <a:pt x="63128" y="78408"/>
                  <a:pt x="66873" y="70123"/>
                </a:cubicBezTo>
                <a:lnTo>
                  <a:pt x="44376" y="47625"/>
                </a:lnTo>
                <a:lnTo>
                  <a:pt x="32072" y="47625"/>
                </a:lnTo>
                <a:cubicBezTo>
                  <a:pt x="29418" y="47625"/>
                  <a:pt x="26938" y="46310"/>
                  <a:pt x="25474" y="44103"/>
                </a:cubicBezTo>
                <a:lnTo>
                  <a:pt x="5804" y="14610"/>
                </a:lnTo>
                <a:cubicBezTo>
                  <a:pt x="4763" y="13047"/>
                  <a:pt x="4961" y="10939"/>
                  <a:pt x="6300" y="9599"/>
                </a:cubicBezTo>
                <a:lnTo>
                  <a:pt x="17562" y="-1662"/>
                </a:lnTo>
                <a:cubicBezTo>
                  <a:pt x="18901" y="-3001"/>
                  <a:pt x="20985" y="-3200"/>
                  <a:pt x="22572" y="-2158"/>
                </a:cubicBezTo>
                <a:lnTo>
                  <a:pt x="52065" y="17487"/>
                </a:lnTo>
                <a:cubicBezTo>
                  <a:pt x="54273" y="18951"/>
                  <a:pt x="55587" y="21431"/>
                  <a:pt x="55587" y="24085"/>
                </a:cubicBezTo>
                <a:close/>
                <a:moveTo>
                  <a:pt x="53479" y="73571"/>
                </a:moveTo>
                <a:cubicBezTo>
                  <a:pt x="51916" y="82748"/>
                  <a:pt x="54074" y="92447"/>
                  <a:pt x="60027" y="100211"/>
                </a:cubicBezTo>
                <a:lnTo>
                  <a:pt x="36463" y="123751"/>
                </a:lnTo>
                <a:cubicBezTo>
                  <a:pt x="29493" y="130721"/>
                  <a:pt x="18182" y="130721"/>
                  <a:pt x="11212" y="123751"/>
                </a:cubicBezTo>
                <a:cubicBezTo>
                  <a:pt x="4242" y="116780"/>
                  <a:pt x="4242" y="105470"/>
                  <a:pt x="11212" y="98499"/>
                </a:cubicBezTo>
                <a:lnTo>
                  <a:pt x="44797" y="64914"/>
                </a:lnTo>
                <a:lnTo>
                  <a:pt x="53479" y="73596"/>
                </a:ln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515938" y="6350000"/>
            <a:ext cx="11422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เครื่องมือ:</a:t>
            </a: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Kumu, Loopy, Vensim, หรือวาดด้วยมือ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0849" y="350849"/>
            <a:ext cx="11551701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kern="0" spc="9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CLD Example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0849" y="631528"/>
            <a:ext cx="11700812" cy="421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1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ภาระงานและ Burnout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0849" y="1157801"/>
            <a:ext cx="11578014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ปัญหาเชิงระบบในหน่วยบริการสุขภาพ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4357" y="1617414"/>
            <a:ext cx="11488548" cy="5243437"/>
          </a:xfrm>
          <a:custGeom>
            <a:avLst/>
            <a:gdLst/>
            <a:ahLst/>
            <a:cxnLst/>
            <a:rect l="l" t="t" r="r" b="b"/>
            <a:pathLst>
              <a:path w="11488548" h="5243437">
                <a:moveTo>
                  <a:pt x="210524" y="0"/>
                </a:moveTo>
                <a:lnTo>
                  <a:pt x="11278024" y="0"/>
                </a:lnTo>
                <a:cubicBezTo>
                  <a:pt x="11394293" y="0"/>
                  <a:pt x="11488548" y="94255"/>
                  <a:pt x="11488548" y="210524"/>
                </a:cubicBezTo>
                <a:lnTo>
                  <a:pt x="11488548" y="5032913"/>
                </a:lnTo>
                <a:cubicBezTo>
                  <a:pt x="11488548" y="5149182"/>
                  <a:pt x="11394293" y="5243437"/>
                  <a:pt x="11278024" y="5243437"/>
                </a:cubicBezTo>
                <a:lnTo>
                  <a:pt x="210524" y="5243437"/>
                </a:lnTo>
                <a:cubicBezTo>
                  <a:pt x="94255" y="5243437"/>
                  <a:pt x="0" y="5149182"/>
                  <a:pt x="0" y="5032913"/>
                </a:cubicBezTo>
                <a:lnTo>
                  <a:pt x="0" y="210524"/>
                </a:lnTo>
                <a:cubicBezTo>
                  <a:pt x="0" y="94255"/>
                  <a:pt x="94255" y="0"/>
                  <a:pt x="21052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10509" dist="35085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2335777" y="1901608"/>
            <a:ext cx="1122717" cy="842037"/>
          </a:xfrm>
          <a:custGeom>
            <a:avLst/>
            <a:gdLst/>
            <a:ahLst/>
            <a:cxnLst/>
            <a:rect l="l" t="t" r="r" b="b"/>
            <a:pathLst>
              <a:path w="1122717" h="842037">
                <a:moveTo>
                  <a:pt x="140342" y="0"/>
                </a:moveTo>
                <a:lnTo>
                  <a:pt x="982374" y="0"/>
                </a:lnTo>
                <a:cubicBezTo>
                  <a:pt x="1059831" y="0"/>
                  <a:pt x="1122717" y="62885"/>
                  <a:pt x="1122717" y="140342"/>
                </a:cubicBezTo>
                <a:lnTo>
                  <a:pt x="1122717" y="701695"/>
                </a:lnTo>
                <a:cubicBezTo>
                  <a:pt x="1122717" y="779204"/>
                  <a:pt x="1059883" y="842037"/>
                  <a:pt x="982374" y="842037"/>
                </a:cubicBezTo>
                <a:lnTo>
                  <a:pt x="140342" y="842037"/>
                </a:lnTo>
                <a:cubicBezTo>
                  <a:pt x="62885" y="842037"/>
                  <a:pt x="0" y="779152"/>
                  <a:pt x="0" y="701695"/>
                </a:cubicBezTo>
                <a:lnTo>
                  <a:pt x="0" y="140342"/>
                </a:lnTo>
                <a:cubicBezTo>
                  <a:pt x="0" y="62885"/>
                  <a:pt x="62885" y="0"/>
                  <a:pt x="14034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2561745" y="2077032"/>
            <a:ext cx="666613" cy="4911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43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บุคลากร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43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น้อย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284962" y="2243686"/>
            <a:ext cx="263137" cy="263137"/>
          </a:xfrm>
          <a:custGeom>
            <a:avLst/>
            <a:gdLst/>
            <a:ahLst/>
            <a:cxnLst/>
            <a:rect l="l" t="t" r="r" b="b"/>
            <a:pathLst>
              <a:path w="263137" h="263137">
                <a:moveTo>
                  <a:pt x="258306" y="143183"/>
                </a:moveTo>
                <a:cubicBezTo>
                  <a:pt x="264730" y="136759"/>
                  <a:pt x="264730" y="126326"/>
                  <a:pt x="258306" y="119902"/>
                </a:cubicBezTo>
                <a:lnTo>
                  <a:pt x="176075" y="37672"/>
                </a:lnTo>
                <a:cubicBezTo>
                  <a:pt x="169651" y="31247"/>
                  <a:pt x="159218" y="31247"/>
                  <a:pt x="152794" y="37672"/>
                </a:cubicBezTo>
                <a:cubicBezTo>
                  <a:pt x="146370" y="44096"/>
                  <a:pt x="146370" y="54529"/>
                  <a:pt x="152794" y="60953"/>
                </a:cubicBezTo>
                <a:lnTo>
                  <a:pt x="206963" y="115122"/>
                </a:lnTo>
                <a:lnTo>
                  <a:pt x="16446" y="115122"/>
                </a:lnTo>
                <a:cubicBezTo>
                  <a:pt x="7349" y="115122"/>
                  <a:pt x="0" y="122472"/>
                  <a:pt x="0" y="131568"/>
                </a:cubicBezTo>
                <a:cubicBezTo>
                  <a:pt x="0" y="140665"/>
                  <a:pt x="7349" y="148014"/>
                  <a:pt x="16446" y="148014"/>
                </a:cubicBezTo>
                <a:lnTo>
                  <a:pt x="206963" y="148014"/>
                </a:lnTo>
                <a:lnTo>
                  <a:pt x="152794" y="202184"/>
                </a:lnTo>
                <a:cubicBezTo>
                  <a:pt x="146370" y="208608"/>
                  <a:pt x="146370" y="219041"/>
                  <a:pt x="152794" y="225465"/>
                </a:cubicBezTo>
                <a:cubicBezTo>
                  <a:pt x="159218" y="231889"/>
                  <a:pt x="169651" y="231889"/>
                  <a:pt x="176075" y="225465"/>
                </a:cubicBezTo>
                <a:lnTo>
                  <a:pt x="258306" y="143235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4648968" y="2252457"/>
            <a:ext cx="175424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535519" y="1901608"/>
            <a:ext cx="1122717" cy="842037"/>
          </a:xfrm>
          <a:custGeom>
            <a:avLst/>
            <a:gdLst/>
            <a:ahLst/>
            <a:cxnLst/>
            <a:rect l="l" t="t" r="r" b="b"/>
            <a:pathLst>
              <a:path w="1122717" h="842037">
                <a:moveTo>
                  <a:pt x="140342" y="0"/>
                </a:moveTo>
                <a:lnTo>
                  <a:pt x="982374" y="0"/>
                </a:lnTo>
                <a:cubicBezTo>
                  <a:pt x="1059831" y="0"/>
                  <a:pt x="1122717" y="62885"/>
                  <a:pt x="1122717" y="140342"/>
                </a:cubicBezTo>
                <a:lnTo>
                  <a:pt x="1122717" y="701695"/>
                </a:lnTo>
                <a:cubicBezTo>
                  <a:pt x="1122717" y="779204"/>
                  <a:pt x="1059883" y="842037"/>
                  <a:pt x="982374" y="842037"/>
                </a:cubicBezTo>
                <a:lnTo>
                  <a:pt x="140342" y="842037"/>
                </a:lnTo>
                <a:cubicBezTo>
                  <a:pt x="62885" y="842037"/>
                  <a:pt x="0" y="779152"/>
                  <a:pt x="0" y="701695"/>
                </a:cubicBezTo>
                <a:lnTo>
                  <a:pt x="0" y="140342"/>
                </a:lnTo>
                <a:cubicBezTo>
                  <a:pt x="0" y="62885"/>
                  <a:pt x="62885" y="0"/>
                  <a:pt x="14034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696690" y="2077032"/>
            <a:ext cx="798181" cy="4911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43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ภาระงาน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43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ต่อคนมาก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484704" y="2243686"/>
            <a:ext cx="263137" cy="263137"/>
          </a:xfrm>
          <a:custGeom>
            <a:avLst/>
            <a:gdLst/>
            <a:ahLst/>
            <a:cxnLst/>
            <a:rect l="l" t="t" r="r" b="b"/>
            <a:pathLst>
              <a:path w="263137" h="263137">
                <a:moveTo>
                  <a:pt x="258306" y="143183"/>
                </a:moveTo>
                <a:cubicBezTo>
                  <a:pt x="264730" y="136759"/>
                  <a:pt x="264730" y="126326"/>
                  <a:pt x="258306" y="119902"/>
                </a:cubicBezTo>
                <a:lnTo>
                  <a:pt x="176075" y="37672"/>
                </a:lnTo>
                <a:cubicBezTo>
                  <a:pt x="169651" y="31247"/>
                  <a:pt x="159218" y="31247"/>
                  <a:pt x="152794" y="37672"/>
                </a:cubicBezTo>
                <a:cubicBezTo>
                  <a:pt x="146370" y="44096"/>
                  <a:pt x="146370" y="54529"/>
                  <a:pt x="152794" y="60953"/>
                </a:cubicBezTo>
                <a:lnTo>
                  <a:pt x="206963" y="115122"/>
                </a:lnTo>
                <a:lnTo>
                  <a:pt x="16446" y="115122"/>
                </a:lnTo>
                <a:cubicBezTo>
                  <a:pt x="7349" y="115122"/>
                  <a:pt x="0" y="122472"/>
                  <a:pt x="0" y="131568"/>
                </a:cubicBezTo>
                <a:cubicBezTo>
                  <a:pt x="0" y="140665"/>
                  <a:pt x="7349" y="148014"/>
                  <a:pt x="16446" y="148014"/>
                </a:cubicBezTo>
                <a:lnTo>
                  <a:pt x="206963" y="148014"/>
                </a:lnTo>
                <a:lnTo>
                  <a:pt x="152794" y="202184"/>
                </a:lnTo>
                <a:cubicBezTo>
                  <a:pt x="146370" y="208608"/>
                  <a:pt x="146370" y="219041"/>
                  <a:pt x="152794" y="225465"/>
                </a:cubicBezTo>
                <a:cubicBezTo>
                  <a:pt x="159218" y="231889"/>
                  <a:pt x="169651" y="231889"/>
                  <a:pt x="176075" y="225465"/>
                </a:cubicBezTo>
                <a:lnTo>
                  <a:pt x="258306" y="143235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848710" y="2252457"/>
            <a:ext cx="175424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735261" y="1901608"/>
            <a:ext cx="1122717" cy="842037"/>
          </a:xfrm>
          <a:custGeom>
            <a:avLst/>
            <a:gdLst/>
            <a:ahLst/>
            <a:cxnLst/>
            <a:rect l="l" t="t" r="r" b="b"/>
            <a:pathLst>
              <a:path w="1122717" h="842037">
                <a:moveTo>
                  <a:pt x="140342" y="0"/>
                </a:moveTo>
                <a:lnTo>
                  <a:pt x="982374" y="0"/>
                </a:lnTo>
                <a:cubicBezTo>
                  <a:pt x="1059831" y="0"/>
                  <a:pt x="1122717" y="62885"/>
                  <a:pt x="1122717" y="140342"/>
                </a:cubicBezTo>
                <a:lnTo>
                  <a:pt x="1122717" y="701695"/>
                </a:lnTo>
                <a:cubicBezTo>
                  <a:pt x="1122717" y="779204"/>
                  <a:pt x="1059883" y="842037"/>
                  <a:pt x="982374" y="842037"/>
                </a:cubicBezTo>
                <a:lnTo>
                  <a:pt x="140342" y="842037"/>
                </a:lnTo>
                <a:cubicBezTo>
                  <a:pt x="62885" y="842037"/>
                  <a:pt x="0" y="779152"/>
                  <a:pt x="0" y="701695"/>
                </a:cubicBezTo>
                <a:lnTo>
                  <a:pt x="0" y="140342"/>
                </a:lnTo>
                <a:cubicBezTo>
                  <a:pt x="0" y="62885"/>
                  <a:pt x="62885" y="0"/>
                  <a:pt x="14034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965945" y="2077032"/>
            <a:ext cx="657842" cy="4911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43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Burnout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43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สูง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961004" y="3059409"/>
            <a:ext cx="2271747" cy="456104"/>
          </a:xfrm>
          <a:custGeom>
            <a:avLst/>
            <a:gdLst/>
            <a:ahLst/>
            <a:cxnLst/>
            <a:rect l="l" t="t" r="r" b="b"/>
            <a:pathLst>
              <a:path w="2271747" h="456104">
                <a:moveTo>
                  <a:pt x="228052" y="0"/>
                </a:moveTo>
                <a:lnTo>
                  <a:pt x="2043695" y="0"/>
                </a:lnTo>
                <a:cubicBezTo>
                  <a:pt x="2169644" y="0"/>
                  <a:pt x="2271747" y="102102"/>
                  <a:pt x="2271747" y="228052"/>
                </a:cubicBezTo>
                <a:lnTo>
                  <a:pt x="2271747" y="228052"/>
                </a:lnTo>
                <a:cubicBezTo>
                  <a:pt x="2271747" y="354001"/>
                  <a:pt x="2169644" y="456104"/>
                  <a:pt x="2043695" y="456104"/>
                </a:cubicBezTo>
                <a:lnTo>
                  <a:pt x="228052" y="456104"/>
                </a:lnTo>
                <a:cubicBezTo>
                  <a:pt x="102187" y="456104"/>
                  <a:pt x="0" y="353917"/>
                  <a:pt x="0" y="228052"/>
                </a:cubicBezTo>
                <a:lnTo>
                  <a:pt x="0" y="228052"/>
                </a:lnTo>
                <a:cubicBezTo>
                  <a:pt x="0" y="102187"/>
                  <a:pt x="102187" y="0"/>
                  <a:pt x="228052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5241683" y="3164664"/>
            <a:ext cx="1798101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Reinforcing Loop (R1)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2335777" y="3726022"/>
            <a:ext cx="1122717" cy="842037"/>
          </a:xfrm>
          <a:custGeom>
            <a:avLst/>
            <a:gdLst/>
            <a:ahLst/>
            <a:cxnLst/>
            <a:rect l="l" t="t" r="r" b="b"/>
            <a:pathLst>
              <a:path w="1122717" h="842037">
                <a:moveTo>
                  <a:pt x="140342" y="0"/>
                </a:moveTo>
                <a:lnTo>
                  <a:pt x="982374" y="0"/>
                </a:lnTo>
                <a:cubicBezTo>
                  <a:pt x="1059831" y="0"/>
                  <a:pt x="1122717" y="62885"/>
                  <a:pt x="1122717" y="140342"/>
                </a:cubicBezTo>
                <a:lnTo>
                  <a:pt x="1122717" y="701695"/>
                </a:lnTo>
                <a:cubicBezTo>
                  <a:pt x="1122717" y="779204"/>
                  <a:pt x="1059883" y="842037"/>
                  <a:pt x="982374" y="842037"/>
                </a:cubicBezTo>
                <a:lnTo>
                  <a:pt x="140342" y="842037"/>
                </a:lnTo>
                <a:cubicBezTo>
                  <a:pt x="62885" y="842037"/>
                  <a:pt x="0" y="779152"/>
                  <a:pt x="0" y="701695"/>
                </a:cubicBezTo>
                <a:lnTo>
                  <a:pt x="0" y="140342"/>
                </a:lnTo>
                <a:cubicBezTo>
                  <a:pt x="0" y="62885"/>
                  <a:pt x="62885" y="0"/>
                  <a:pt x="14034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2611303" y="3901447"/>
            <a:ext cx="570129" cy="4911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43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ลาออก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43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เพิ่ม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249877" y="4076871"/>
            <a:ext cx="175424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450190" y="4068100"/>
            <a:ext cx="263137" cy="263137"/>
          </a:xfrm>
          <a:custGeom>
            <a:avLst/>
            <a:gdLst/>
            <a:ahLst/>
            <a:cxnLst/>
            <a:rect l="l" t="t" r="r" b="b"/>
            <a:pathLst>
              <a:path w="263137" h="263137">
                <a:moveTo>
                  <a:pt x="4831" y="119953"/>
                </a:moveTo>
                <a:cubicBezTo>
                  <a:pt x="-1593" y="126378"/>
                  <a:pt x="-1593" y="136811"/>
                  <a:pt x="4831" y="143235"/>
                </a:cubicBezTo>
                <a:lnTo>
                  <a:pt x="87061" y="225465"/>
                </a:lnTo>
                <a:cubicBezTo>
                  <a:pt x="93485" y="231889"/>
                  <a:pt x="103918" y="231889"/>
                  <a:pt x="110343" y="225465"/>
                </a:cubicBezTo>
                <a:cubicBezTo>
                  <a:pt x="116767" y="219041"/>
                  <a:pt x="116767" y="208608"/>
                  <a:pt x="110343" y="202184"/>
                </a:cubicBezTo>
                <a:lnTo>
                  <a:pt x="56174" y="148014"/>
                </a:lnTo>
                <a:lnTo>
                  <a:pt x="246691" y="148014"/>
                </a:lnTo>
                <a:cubicBezTo>
                  <a:pt x="255787" y="148014"/>
                  <a:pt x="263137" y="140665"/>
                  <a:pt x="263137" y="131568"/>
                </a:cubicBezTo>
                <a:cubicBezTo>
                  <a:pt x="263137" y="122472"/>
                  <a:pt x="255787" y="115122"/>
                  <a:pt x="246691" y="115122"/>
                </a:cubicBezTo>
                <a:lnTo>
                  <a:pt x="56174" y="115122"/>
                </a:lnTo>
                <a:lnTo>
                  <a:pt x="110343" y="60953"/>
                </a:lnTo>
                <a:cubicBezTo>
                  <a:pt x="116767" y="54529"/>
                  <a:pt x="116767" y="44096"/>
                  <a:pt x="110343" y="37672"/>
                </a:cubicBezTo>
                <a:cubicBezTo>
                  <a:pt x="103918" y="31247"/>
                  <a:pt x="93485" y="31247"/>
                  <a:pt x="87061" y="37672"/>
                </a:cubicBezTo>
                <a:lnTo>
                  <a:pt x="4831" y="119902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38545" y="4887332"/>
            <a:ext cx="10920173" cy="7017"/>
          </a:xfrm>
          <a:custGeom>
            <a:avLst/>
            <a:gdLst/>
            <a:ahLst/>
            <a:cxnLst/>
            <a:rect l="l" t="t" r="r" b="b"/>
            <a:pathLst>
              <a:path w="10920173" h="7017">
                <a:moveTo>
                  <a:pt x="0" y="0"/>
                </a:moveTo>
                <a:lnTo>
                  <a:pt x="10920173" y="0"/>
                </a:lnTo>
                <a:lnTo>
                  <a:pt x="10920173" y="7017"/>
                </a:lnTo>
                <a:lnTo>
                  <a:pt x="0" y="7017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38545" y="5101340"/>
            <a:ext cx="5350446" cy="1473565"/>
          </a:xfrm>
          <a:custGeom>
            <a:avLst/>
            <a:gdLst/>
            <a:ahLst/>
            <a:cxnLst/>
            <a:rect l="l" t="t" r="r" b="b"/>
            <a:pathLst>
              <a:path w="5350446" h="1473565">
                <a:moveTo>
                  <a:pt x="140342" y="0"/>
                </a:moveTo>
                <a:lnTo>
                  <a:pt x="5210104" y="0"/>
                </a:lnTo>
                <a:cubicBezTo>
                  <a:pt x="5287613" y="0"/>
                  <a:pt x="5350446" y="62833"/>
                  <a:pt x="5350446" y="140342"/>
                </a:cubicBezTo>
                <a:lnTo>
                  <a:pt x="5350446" y="1333223"/>
                </a:lnTo>
                <a:cubicBezTo>
                  <a:pt x="5350446" y="1410732"/>
                  <a:pt x="5287613" y="1473565"/>
                  <a:pt x="5210104" y="1473565"/>
                </a:cubicBezTo>
                <a:lnTo>
                  <a:pt x="140342" y="1473565"/>
                </a:lnTo>
                <a:cubicBezTo>
                  <a:pt x="62885" y="1473565"/>
                  <a:pt x="0" y="1410680"/>
                  <a:pt x="0" y="1333223"/>
                </a:cubicBezTo>
                <a:lnTo>
                  <a:pt x="0" y="140342"/>
                </a:lnTo>
                <a:cubicBezTo>
                  <a:pt x="0" y="62885"/>
                  <a:pt x="62885" y="0"/>
                  <a:pt x="14034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835898" y="5332904"/>
            <a:ext cx="157882" cy="157882"/>
          </a:xfrm>
          <a:custGeom>
            <a:avLst/>
            <a:gdLst/>
            <a:ahLst/>
            <a:cxnLst/>
            <a:rect l="l" t="t" r="r" b="b"/>
            <a:pathLst>
              <a:path w="157882" h="157882">
                <a:moveTo>
                  <a:pt x="78941" y="0"/>
                </a:moveTo>
                <a:cubicBezTo>
                  <a:pt x="83474" y="0"/>
                  <a:pt x="87637" y="2498"/>
                  <a:pt x="89795" y="6476"/>
                </a:cubicBezTo>
                <a:lnTo>
                  <a:pt x="156402" y="129821"/>
                </a:lnTo>
                <a:cubicBezTo>
                  <a:pt x="158468" y="133645"/>
                  <a:pt x="158375" y="138270"/>
                  <a:pt x="156155" y="142001"/>
                </a:cubicBezTo>
                <a:cubicBezTo>
                  <a:pt x="153935" y="145733"/>
                  <a:pt x="149895" y="148014"/>
                  <a:pt x="145547" y="148014"/>
                </a:cubicBezTo>
                <a:lnTo>
                  <a:pt x="12335" y="148014"/>
                </a:lnTo>
                <a:cubicBezTo>
                  <a:pt x="7987" y="148014"/>
                  <a:pt x="3978" y="145733"/>
                  <a:pt x="1727" y="142001"/>
                </a:cubicBezTo>
                <a:cubicBezTo>
                  <a:pt x="-524" y="138270"/>
                  <a:pt x="-586" y="133645"/>
                  <a:pt x="1480" y="129821"/>
                </a:cubicBezTo>
                <a:lnTo>
                  <a:pt x="68087" y="6476"/>
                </a:lnTo>
                <a:cubicBezTo>
                  <a:pt x="70245" y="2498"/>
                  <a:pt x="74408" y="0"/>
                  <a:pt x="78941" y="0"/>
                </a:cubicBezTo>
                <a:close/>
                <a:moveTo>
                  <a:pt x="78941" y="51805"/>
                </a:moveTo>
                <a:cubicBezTo>
                  <a:pt x="74840" y="51805"/>
                  <a:pt x="71540" y="55105"/>
                  <a:pt x="71540" y="59206"/>
                </a:cubicBezTo>
                <a:lnTo>
                  <a:pt x="71540" y="93742"/>
                </a:lnTo>
                <a:cubicBezTo>
                  <a:pt x="71540" y="97844"/>
                  <a:pt x="74840" y="101143"/>
                  <a:pt x="78941" y="101143"/>
                </a:cubicBezTo>
                <a:cubicBezTo>
                  <a:pt x="83042" y="101143"/>
                  <a:pt x="86342" y="97844"/>
                  <a:pt x="86342" y="93742"/>
                </a:cubicBezTo>
                <a:lnTo>
                  <a:pt x="86342" y="59206"/>
                </a:lnTo>
                <a:cubicBezTo>
                  <a:pt x="86342" y="55105"/>
                  <a:pt x="83042" y="51805"/>
                  <a:pt x="78941" y="51805"/>
                </a:cubicBezTo>
                <a:close/>
                <a:moveTo>
                  <a:pt x="87174" y="118412"/>
                </a:moveTo>
                <a:cubicBezTo>
                  <a:pt x="87362" y="115355"/>
                  <a:pt x="85838" y="112448"/>
                  <a:pt x="83218" y="110863"/>
                </a:cubicBezTo>
                <a:cubicBezTo>
                  <a:pt x="80598" y="109278"/>
                  <a:pt x="77315" y="109278"/>
                  <a:pt x="74695" y="110863"/>
                </a:cubicBezTo>
                <a:cubicBezTo>
                  <a:pt x="72075" y="112448"/>
                  <a:pt x="70551" y="115355"/>
                  <a:pt x="70739" y="118412"/>
                </a:cubicBezTo>
                <a:cubicBezTo>
                  <a:pt x="70551" y="121468"/>
                  <a:pt x="72075" y="124375"/>
                  <a:pt x="74695" y="125960"/>
                </a:cubicBezTo>
                <a:cubicBezTo>
                  <a:pt x="77315" y="127545"/>
                  <a:pt x="80598" y="127545"/>
                  <a:pt x="83218" y="125960"/>
                </a:cubicBezTo>
                <a:cubicBezTo>
                  <a:pt x="85838" y="124375"/>
                  <a:pt x="87362" y="121468"/>
                  <a:pt x="87174" y="118412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1064170" y="5276764"/>
            <a:ext cx="4828337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13970" y="5627613"/>
            <a:ext cx="5069767" cy="421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เมื่อบุคลากรน้อย ภาระงานต่อคนเพิ่ม ทำให้ burnout สูง นำไปสู่การลาออกเพิ่ม ซึ่งยิ่งทำให้บุคลากรน้อยลงอีก เป็นวงจรขยาย (Reinforcing Loop)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202132" y="5101340"/>
            <a:ext cx="5350446" cy="1473565"/>
          </a:xfrm>
          <a:custGeom>
            <a:avLst/>
            <a:gdLst/>
            <a:ahLst/>
            <a:cxnLst/>
            <a:rect l="l" t="t" r="r" b="b"/>
            <a:pathLst>
              <a:path w="5350446" h="1473565">
                <a:moveTo>
                  <a:pt x="140342" y="0"/>
                </a:moveTo>
                <a:lnTo>
                  <a:pt x="5210104" y="0"/>
                </a:lnTo>
                <a:cubicBezTo>
                  <a:pt x="5287613" y="0"/>
                  <a:pt x="5350446" y="62833"/>
                  <a:pt x="5350446" y="140342"/>
                </a:cubicBezTo>
                <a:lnTo>
                  <a:pt x="5350446" y="1333223"/>
                </a:lnTo>
                <a:cubicBezTo>
                  <a:pt x="5350446" y="1410732"/>
                  <a:pt x="5287613" y="1473565"/>
                  <a:pt x="5210104" y="1473565"/>
                </a:cubicBezTo>
                <a:lnTo>
                  <a:pt x="140342" y="1473565"/>
                </a:lnTo>
                <a:cubicBezTo>
                  <a:pt x="62885" y="1473565"/>
                  <a:pt x="0" y="1410680"/>
                  <a:pt x="0" y="1333223"/>
                </a:cubicBezTo>
                <a:lnTo>
                  <a:pt x="0" y="140342"/>
                </a:lnTo>
                <a:cubicBezTo>
                  <a:pt x="0" y="62885"/>
                  <a:pt x="62885" y="0"/>
                  <a:pt x="14034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6419220" y="5332904"/>
            <a:ext cx="118412" cy="157882"/>
          </a:xfrm>
          <a:custGeom>
            <a:avLst/>
            <a:gdLst/>
            <a:ahLst/>
            <a:cxnLst/>
            <a:rect l="l" t="t" r="r" b="b"/>
            <a:pathLst>
              <a:path w="118412" h="157882">
                <a:moveTo>
                  <a:pt x="90320" y="118412"/>
                </a:moveTo>
                <a:cubicBezTo>
                  <a:pt x="92571" y="111535"/>
                  <a:pt x="97073" y="105306"/>
                  <a:pt x="102161" y="99941"/>
                </a:cubicBezTo>
                <a:cubicBezTo>
                  <a:pt x="112244" y="89333"/>
                  <a:pt x="118412" y="74994"/>
                  <a:pt x="118412" y="59206"/>
                </a:cubicBezTo>
                <a:cubicBezTo>
                  <a:pt x="118412" y="26519"/>
                  <a:pt x="91892" y="0"/>
                  <a:pt x="59206" y="0"/>
                </a:cubicBezTo>
                <a:cubicBezTo>
                  <a:pt x="26519" y="0"/>
                  <a:pt x="0" y="26519"/>
                  <a:pt x="0" y="59206"/>
                </a:cubicBezTo>
                <a:cubicBezTo>
                  <a:pt x="0" y="74994"/>
                  <a:pt x="6167" y="89333"/>
                  <a:pt x="16251" y="99941"/>
                </a:cubicBezTo>
                <a:cubicBezTo>
                  <a:pt x="21339" y="105306"/>
                  <a:pt x="25872" y="111535"/>
                  <a:pt x="28092" y="118412"/>
                </a:cubicBezTo>
                <a:lnTo>
                  <a:pt x="90289" y="118412"/>
                </a:lnTo>
                <a:close/>
                <a:moveTo>
                  <a:pt x="88809" y="133213"/>
                </a:moveTo>
                <a:lnTo>
                  <a:pt x="29603" y="133213"/>
                </a:lnTo>
                <a:lnTo>
                  <a:pt x="29603" y="138147"/>
                </a:lnTo>
                <a:cubicBezTo>
                  <a:pt x="29603" y="151776"/>
                  <a:pt x="40642" y="162816"/>
                  <a:pt x="54272" y="162816"/>
                </a:cubicBezTo>
                <a:lnTo>
                  <a:pt x="64140" y="162816"/>
                </a:lnTo>
                <a:cubicBezTo>
                  <a:pt x="77769" y="162816"/>
                  <a:pt x="88809" y="151776"/>
                  <a:pt x="88809" y="138147"/>
                </a:cubicBezTo>
                <a:lnTo>
                  <a:pt x="88809" y="133213"/>
                </a:lnTo>
                <a:close/>
                <a:moveTo>
                  <a:pt x="56739" y="34537"/>
                </a:moveTo>
                <a:cubicBezTo>
                  <a:pt x="44466" y="34537"/>
                  <a:pt x="34537" y="44466"/>
                  <a:pt x="34537" y="56739"/>
                </a:cubicBezTo>
                <a:cubicBezTo>
                  <a:pt x="34537" y="60840"/>
                  <a:pt x="31237" y="64140"/>
                  <a:pt x="27136" y="64140"/>
                </a:cubicBezTo>
                <a:cubicBezTo>
                  <a:pt x="23035" y="64140"/>
                  <a:pt x="19735" y="60840"/>
                  <a:pt x="19735" y="56739"/>
                </a:cubicBezTo>
                <a:cubicBezTo>
                  <a:pt x="19735" y="36294"/>
                  <a:pt x="36294" y="19735"/>
                  <a:pt x="56739" y="19735"/>
                </a:cubicBezTo>
                <a:cubicBezTo>
                  <a:pt x="60840" y="19735"/>
                  <a:pt x="64140" y="23035"/>
                  <a:pt x="64140" y="27136"/>
                </a:cubicBezTo>
                <a:cubicBezTo>
                  <a:pt x="64140" y="31237"/>
                  <a:pt x="60840" y="34537"/>
                  <a:pt x="56739" y="34537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627757" y="5276764"/>
            <a:ext cx="4828337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Leverage Points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77557" y="5627613"/>
            <a:ext cx="5069767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จ้างบุคลากรเพิ่ม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77557" y="5908292"/>
            <a:ext cx="5069767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ลดภาระงาน (delegate, automate)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77557" y="6188972"/>
            <a:ext cx="5069767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สร้างระบบสนับสนุนจิตใจ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Integrated Approach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การใช้หลายเครื่องมือร่วมกัน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ผสมผสานเครื่องมือเพื่อวิเคราะห์ที่ลึกและครอบคลุม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756410"/>
            <a:ext cx="11418570" cy="4712970"/>
          </a:xfrm>
          <a:custGeom>
            <a:avLst/>
            <a:gdLst/>
            <a:ahLst/>
            <a:cxnLst/>
            <a:rect l="l" t="t" r="r" b="b"/>
            <a:pathLst>
              <a:path w="11418570" h="4712970">
                <a:moveTo>
                  <a:pt x="228579" y="0"/>
                </a:moveTo>
                <a:lnTo>
                  <a:pt x="11189991" y="0"/>
                </a:lnTo>
                <a:cubicBezTo>
                  <a:pt x="11316232" y="0"/>
                  <a:pt x="11418570" y="102338"/>
                  <a:pt x="11418570" y="228579"/>
                </a:cubicBezTo>
                <a:lnTo>
                  <a:pt x="11418570" y="4484391"/>
                </a:lnTo>
                <a:cubicBezTo>
                  <a:pt x="11418570" y="4610632"/>
                  <a:pt x="11316232" y="4712970"/>
                  <a:pt x="11189991" y="4712970"/>
                </a:cubicBezTo>
                <a:lnTo>
                  <a:pt x="228579" y="4712970"/>
                </a:lnTo>
                <a:cubicBezTo>
                  <a:pt x="102338" y="4712970"/>
                  <a:pt x="0" y="4610632"/>
                  <a:pt x="0" y="4484391"/>
                </a:cubicBezTo>
                <a:lnTo>
                  <a:pt x="0" y="228579"/>
                </a:lnTo>
                <a:cubicBezTo>
                  <a:pt x="0" y="102423"/>
                  <a:pt x="102423" y="0"/>
                  <a:pt x="22857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28600" dist="3810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93420" y="2276475"/>
            <a:ext cx="2038350" cy="2514600"/>
          </a:xfrm>
          <a:custGeom>
            <a:avLst/>
            <a:gdLst/>
            <a:ahLst/>
            <a:cxnLst/>
            <a:rect l="l" t="t" r="r" b="b"/>
            <a:pathLst>
              <a:path w="2038350" h="25146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2362193"/>
                </a:lnTo>
                <a:cubicBezTo>
                  <a:pt x="2038350" y="2446365"/>
                  <a:pt x="1970115" y="2514600"/>
                  <a:pt x="1885943" y="2514600"/>
                </a:cubicBezTo>
                <a:lnTo>
                  <a:pt x="152407" y="2514600"/>
                </a:lnTo>
                <a:cubicBezTo>
                  <a:pt x="68235" y="2514600"/>
                  <a:pt x="0" y="2446365"/>
                  <a:pt x="0" y="236219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93420" y="2276475"/>
            <a:ext cx="2038350" cy="38100"/>
          </a:xfrm>
          <a:custGeom>
            <a:avLst/>
            <a:gdLst/>
            <a:ahLst/>
            <a:cxnLst/>
            <a:rect l="l" t="t" r="r" b="b"/>
            <a:pathLst>
              <a:path w="2038350" h="381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1408152" y="25241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1598652" y="27146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35719"/>
                </a:moveTo>
                <a:cubicBezTo>
                  <a:pt x="0" y="23887"/>
                  <a:pt x="9599" y="14288"/>
                  <a:pt x="21431" y="14288"/>
                </a:cubicBezTo>
                <a:lnTo>
                  <a:pt x="64294" y="14288"/>
                </a:lnTo>
                <a:cubicBezTo>
                  <a:pt x="76126" y="14288"/>
                  <a:pt x="85725" y="23887"/>
                  <a:pt x="85725" y="35719"/>
                </a:cubicBezTo>
                <a:lnTo>
                  <a:pt x="85725" y="42863"/>
                </a:lnTo>
                <a:lnTo>
                  <a:pt x="142875" y="42863"/>
                </a:lnTo>
                <a:lnTo>
                  <a:pt x="142875" y="35719"/>
                </a:lnTo>
                <a:cubicBezTo>
                  <a:pt x="142875" y="23887"/>
                  <a:pt x="152474" y="14288"/>
                  <a:pt x="164306" y="14288"/>
                </a:cubicBezTo>
                <a:lnTo>
                  <a:pt x="207169" y="14288"/>
                </a:lnTo>
                <a:cubicBezTo>
                  <a:pt x="219001" y="14288"/>
                  <a:pt x="228600" y="23887"/>
                  <a:pt x="228600" y="35719"/>
                </a:cubicBezTo>
                <a:lnTo>
                  <a:pt x="228600" y="78581"/>
                </a:lnTo>
                <a:cubicBezTo>
                  <a:pt x="228600" y="90413"/>
                  <a:pt x="219001" y="100013"/>
                  <a:pt x="207169" y="100013"/>
                </a:cubicBezTo>
                <a:lnTo>
                  <a:pt x="164306" y="100013"/>
                </a:lnTo>
                <a:cubicBezTo>
                  <a:pt x="152474" y="100013"/>
                  <a:pt x="142875" y="90413"/>
                  <a:pt x="142875" y="78581"/>
                </a:cubicBezTo>
                <a:lnTo>
                  <a:pt x="142875" y="71438"/>
                </a:lnTo>
                <a:lnTo>
                  <a:pt x="85725" y="71438"/>
                </a:lnTo>
                <a:lnTo>
                  <a:pt x="85725" y="78581"/>
                </a:lnTo>
                <a:cubicBezTo>
                  <a:pt x="85725" y="81841"/>
                  <a:pt x="84966" y="84966"/>
                  <a:pt x="83671" y="87734"/>
                </a:cubicBezTo>
                <a:lnTo>
                  <a:pt x="114300" y="128588"/>
                </a:lnTo>
                <a:lnTo>
                  <a:pt x="150019" y="128588"/>
                </a:lnTo>
                <a:cubicBezTo>
                  <a:pt x="161851" y="128588"/>
                  <a:pt x="171450" y="138187"/>
                  <a:pt x="171450" y="150019"/>
                </a:cubicBezTo>
                <a:lnTo>
                  <a:pt x="171450" y="192881"/>
                </a:lnTo>
                <a:cubicBezTo>
                  <a:pt x="171450" y="204713"/>
                  <a:pt x="161851" y="214313"/>
                  <a:pt x="150019" y="214313"/>
                </a:cubicBezTo>
                <a:lnTo>
                  <a:pt x="107156" y="214313"/>
                </a:lnTo>
                <a:cubicBezTo>
                  <a:pt x="95324" y="214313"/>
                  <a:pt x="85725" y="204713"/>
                  <a:pt x="85725" y="192881"/>
                </a:cubicBezTo>
                <a:lnTo>
                  <a:pt x="85725" y="150019"/>
                </a:lnTo>
                <a:cubicBezTo>
                  <a:pt x="85725" y="146759"/>
                  <a:pt x="86484" y="143634"/>
                  <a:pt x="87779" y="140866"/>
                </a:cubicBezTo>
                <a:lnTo>
                  <a:pt x="57150" y="100013"/>
                </a:lnTo>
                <a:lnTo>
                  <a:pt x="21431" y="100013"/>
                </a:lnTo>
                <a:cubicBezTo>
                  <a:pt x="9599" y="100013"/>
                  <a:pt x="0" y="90413"/>
                  <a:pt x="0" y="78581"/>
                </a:cubicBezTo>
                <a:lnTo>
                  <a:pt x="0" y="35719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874395" y="3248025"/>
            <a:ext cx="1676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Fishbone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83920" y="3667125"/>
            <a:ext cx="1657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Brainstorm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สาเหตุทุกมิติ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608177" y="42767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94543" y="280504"/>
                </a:moveTo>
                <a:cubicBezTo>
                  <a:pt x="101519" y="287480"/>
                  <a:pt x="112849" y="287480"/>
                  <a:pt x="119825" y="280504"/>
                </a:cubicBezTo>
                <a:lnTo>
                  <a:pt x="209122" y="191207"/>
                </a:lnTo>
                <a:cubicBezTo>
                  <a:pt x="216098" y="184231"/>
                  <a:pt x="216098" y="172901"/>
                  <a:pt x="209122" y="165925"/>
                </a:cubicBezTo>
                <a:cubicBezTo>
                  <a:pt x="202146" y="158948"/>
                  <a:pt x="190816" y="158948"/>
                  <a:pt x="183840" y="165925"/>
                </a:cubicBezTo>
                <a:lnTo>
                  <a:pt x="125016" y="224749"/>
                </a:lnTo>
                <a:lnTo>
                  <a:pt x="125016" y="17859"/>
                </a:lnTo>
                <a:cubicBezTo>
                  <a:pt x="125016" y="7981"/>
                  <a:pt x="117035" y="0"/>
                  <a:pt x="107156" y="0"/>
                </a:cubicBezTo>
                <a:cubicBezTo>
                  <a:pt x="97278" y="0"/>
                  <a:pt x="89297" y="7981"/>
                  <a:pt x="89297" y="17859"/>
                </a:cubicBezTo>
                <a:lnTo>
                  <a:pt x="89297" y="224749"/>
                </a:lnTo>
                <a:lnTo>
                  <a:pt x="30473" y="165925"/>
                </a:lnTo>
                <a:cubicBezTo>
                  <a:pt x="23496" y="158948"/>
                  <a:pt x="12167" y="158948"/>
                  <a:pt x="5190" y="165925"/>
                </a:cubicBezTo>
                <a:cubicBezTo>
                  <a:pt x="-1786" y="172901"/>
                  <a:pt x="-1786" y="184231"/>
                  <a:pt x="5190" y="191207"/>
                </a:cubicBezTo>
                <a:lnTo>
                  <a:pt x="94487" y="280504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2884884" y="2276475"/>
            <a:ext cx="2038350" cy="2514600"/>
          </a:xfrm>
          <a:custGeom>
            <a:avLst/>
            <a:gdLst/>
            <a:ahLst/>
            <a:cxnLst/>
            <a:rect l="l" t="t" r="r" b="b"/>
            <a:pathLst>
              <a:path w="2038350" h="25146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2362193"/>
                </a:lnTo>
                <a:cubicBezTo>
                  <a:pt x="2038350" y="2446365"/>
                  <a:pt x="1970115" y="2514600"/>
                  <a:pt x="1885943" y="2514600"/>
                </a:cubicBezTo>
                <a:lnTo>
                  <a:pt x="152407" y="2514600"/>
                </a:lnTo>
                <a:cubicBezTo>
                  <a:pt x="68235" y="2514600"/>
                  <a:pt x="0" y="2446365"/>
                  <a:pt x="0" y="236219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2884884" y="2276475"/>
            <a:ext cx="2038350" cy="38100"/>
          </a:xfrm>
          <a:custGeom>
            <a:avLst/>
            <a:gdLst/>
            <a:ahLst/>
            <a:cxnLst/>
            <a:rect l="l" t="t" r="r" b="b"/>
            <a:pathLst>
              <a:path w="2038350" h="381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3599617" y="25241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3790117" y="27146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065859" y="3248025"/>
            <a:ext cx="1676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Pareto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075384" y="3667125"/>
            <a:ext cx="1657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Prioritize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สาเหตุหลัก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799642" y="42767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94543" y="280504"/>
                </a:moveTo>
                <a:cubicBezTo>
                  <a:pt x="101519" y="287480"/>
                  <a:pt x="112849" y="287480"/>
                  <a:pt x="119825" y="280504"/>
                </a:cubicBezTo>
                <a:lnTo>
                  <a:pt x="209122" y="191207"/>
                </a:lnTo>
                <a:cubicBezTo>
                  <a:pt x="216098" y="184231"/>
                  <a:pt x="216098" y="172901"/>
                  <a:pt x="209122" y="165925"/>
                </a:cubicBezTo>
                <a:cubicBezTo>
                  <a:pt x="202146" y="158948"/>
                  <a:pt x="190816" y="158948"/>
                  <a:pt x="183840" y="165925"/>
                </a:cubicBezTo>
                <a:lnTo>
                  <a:pt x="125016" y="224749"/>
                </a:lnTo>
                <a:lnTo>
                  <a:pt x="125016" y="17859"/>
                </a:lnTo>
                <a:cubicBezTo>
                  <a:pt x="125016" y="7981"/>
                  <a:pt x="117035" y="0"/>
                  <a:pt x="107156" y="0"/>
                </a:cubicBezTo>
                <a:cubicBezTo>
                  <a:pt x="97278" y="0"/>
                  <a:pt x="89297" y="7981"/>
                  <a:pt x="89297" y="17859"/>
                </a:cubicBezTo>
                <a:lnTo>
                  <a:pt x="89297" y="224749"/>
                </a:lnTo>
                <a:lnTo>
                  <a:pt x="30473" y="165925"/>
                </a:lnTo>
                <a:cubicBezTo>
                  <a:pt x="23496" y="158948"/>
                  <a:pt x="12167" y="158948"/>
                  <a:pt x="5190" y="165925"/>
                </a:cubicBezTo>
                <a:cubicBezTo>
                  <a:pt x="-1786" y="172901"/>
                  <a:pt x="-1786" y="184231"/>
                  <a:pt x="5190" y="191207"/>
                </a:cubicBezTo>
                <a:lnTo>
                  <a:pt x="94487" y="280504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076468" y="2276475"/>
            <a:ext cx="2038350" cy="2514600"/>
          </a:xfrm>
          <a:custGeom>
            <a:avLst/>
            <a:gdLst/>
            <a:ahLst/>
            <a:cxnLst/>
            <a:rect l="l" t="t" r="r" b="b"/>
            <a:pathLst>
              <a:path w="2038350" h="25146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2362193"/>
                </a:lnTo>
                <a:cubicBezTo>
                  <a:pt x="2038350" y="2446365"/>
                  <a:pt x="1970115" y="2514600"/>
                  <a:pt x="1885943" y="2514600"/>
                </a:cubicBezTo>
                <a:lnTo>
                  <a:pt x="152407" y="2514600"/>
                </a:lnTo>
                <a:cubicBezTo>
                  <a:pt x="68235" y="2514600"/>
                  <a:pt x="0" y="2446365"/>
                  <a:pt x="0" y="236219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5076468" y="2276475"/>
            <a:ext cx="2038350" cy="38100"/>
          </a:xfrm>
          <a:custGeom>
            <a:avLst/>
            <a:gdLst/>
            <a:ahLst/>
            <a:cxnLst/>
            <a:rect l="l" t="t" r="r" b="b"/>
            <a:pathLst>
              <a:path w="2038350" h="381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5791200" y="25241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5981700" y="27146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14300" y="78581"/>
                </a:moveTo>
                <a:cubicBezTo>
                  <a:pt x="106397" y="78581"/>
                  <a:pt x="100013" y="84966"/>
                  <a:pt x="100013" y="92869"/>
                </a:cubicBezTo>
                <a:cubicBezTo>
                  <a:pt x="100013" y="98807"/>
                  <a:pt x="95235" y="103584"/>
                  <a:pt x="89297" y="103584"/>
                </a:cubicBezTo>
                <a:cubicBezTo>
                  <a:pt x="83359" y="103584"/>
                  <a:pt x="78581" y="98807"/>
                  <a:pt x="78581" y="92869"/>
                </a:cubicBezTo>
                <a:cubicBezTo>
                  <a:pt x="78581" y="73134"/>
                  <a:pt x="94565" y="57150"/>
                  <a:pt x="114300" y="57150"/>
                </a:cubicBezTo>
                <a:cubicBezTo>
                  <a:pt x="134035" y="57150"/>
                  <a:pt x="150019" y="73134"/>
                  <a:pt x="150019" y="92869"/>
                </a:cubicBezTo>
                <a:cubicBezTo>
                  <a:pt x="150019" y="113943"/>
                  <a:pt x="133945" y="122873"/>
                  <a:pt x="125016" y="126132"/>
                </a:cubicBezTo>
                <a:lnTo>
                  <a:pt x="125016" y="127828"/>
                </a:lnTo>
                <a:cubicBezTo>
                  <a:pt x="125016" y="133767"/>
                  <a:pt x="120238" y="138544"/>
                  <a:pt x="114300" y="138544"/>
                </a:cubicBezTo>
                <a:cubicBezTo>
                  <a:pt x="108362" y="138544"/>
                  <a:pt x="103584" y="133767"/>
                  <a:pt x="103584" y="127828"/>
                </a:cubicBezTo>
                <a:lnTo>
                  <a:pt x="103584" y="124212"/>
                </a:lnTo>
                <a:cubicBezTo>
                  <a:pt x="103584" y="115059"/>
                  <a:pt x="110192" y="108496"/>
                  <a:pt x="117024" y="106263"/>
                </a:cubicBezTo>
                <a:cubicBezTo>
                  <a:pt x="119881" y="105326"/>
                  <a:pt x="122917" y="103808"/>
                  <a:pt x="125150" y="101664"/>
                </a:cubicBezTo>
                <a:cubicBezTo>
                  <a:pt x="127069" y="99789"/>
                  <a:pt x="128588" y="97200"/>
                  <a:pt x="128588" y="92913"/>
                </a:cubicBezTo>
                <a:cubicBezTo>
                  <a:pt x="128588" y="85011"/>
                  <a:pt x="122203" y="78626"/>
                  <a:pt x="114300" y="78626"/>
                </a:cubicBezTo>
                <a:close/>
                <a:moveTo>
                  <a:pt x="100013" y="164306"/>
                </a:moveTo>
                <a:cubicBezTo>
                  <a:pt x="100013" y="156421"/>
                  <a:pt x="106415" y="150019"/>
                  <a:pt x="114300" y="150019"/>
                </a:cubicBezTo>
                <a:cubicBezTo>
                  <a:pt x="122185" y="150019"/>
                  <a:pt x="128588" y="156421"/>
                  <a:pt x="128588" y="164306"/>
                </a:cubicBezTo>
                <a:cubicBezTo>
                  <a:pt x="128588" y="172192"/>
                  <a:pt x="122185" y="178594"/>
                  <a:pt x="114300" y="178594"/>
                </a:cubicBezTo>
                <a:cubicBezTo>
                  <a:pt x="106415" y="178594"/>
                  <a:pt x="100013" y="172192"/>
                  <a:pt x="100013" y="164306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5257443" y="3248025"/>
            <a:ext cx="1676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Whys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266968" y="3667125"/>
            <a:ext cx="1657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เจาะลึก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91225" y="42767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94543" y="280504"/>
                </a:moveTo>
                <a:cubicBezTo>
                  <a:pt x="101519" y="287480"/>
                  <a:pt x="112849" y="287480"/>
                  <a:pt x="119825" y="280504"/>
                </a:cubicBezTo>
                <a:lnTo>
                  <a:pt x="209122" y="191207"/>
                </a:lnTo>
                <a:cubicBezTo>
                  <a:pt x="216098" y="184231"/>
                  <a:pt x="216098" y="172901"/>
                  <a:pt x="209122" y="165925"/>
                </a:cubicBezTo>
                <a:cubicBezTo>
                  <a:pt x="202146" y="158948"/>
                  <a:pt x="190816" y="158948"/>
                  <a:pt x="183840" y="165925"/>
                </a:cubicBezTo>
                <a:lnTo>
                  <a:pt x="125016" y="224749"/>
                </a:lnTo>
                <a:lnTo>
                  <a:pt x="125016" y="17859"/>
                </a:lnTo>
                <a:cubicBezTo>
                  <a:pt x="125016" y="7981"/>
                  <a:pt x="117035" y="0"/>
                  <a:pt x="107156" y="0"/>
                </a:cubicBezTo>
                <a:cubicBezTo>
                  <a:pt x="97278" y="0"/>
                  <a:pt x="89297" y="7981"/>
                  <a:pt x="89297" y="17859"/>
                </a:cubicBezTo>
                <a:lnTo>
                  <a:pt x="89297" y="224749"/>
                </a:lnTo>
                <a:lnTo>
                  <a:pt x="30473" y="165925"/>
                </a:lnTo>
                <a:cubicBezTo>
                  <a:pt x="23496" y="158948"/>
                  <a:pt x="12167" y="158948"/>
                  <a:pt x="5190" y="165925"/>
                </a:cubicBezTo>
                <a:cubicBezTo>
                  <a:pt x="-1786" y="172901"/>
                  <a:pt x="-1786" y="184231"/>
                  <a:pt x="5190" y="191207"/>
                </a:cubicBezTo>
                <a:lnTo>
                  <a:pt x="94487" y="280504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7267933" y="2276475"/>
            <a:ext cx="2038350" cy="2514600"/>
          </a:xfrm>
          <a:custGeom>
            <a:avLst/>
            <a:gdLst/>
            <a:ahLst/>
            <a:cxnLst/>
            <a:rect l="l" t="t" r="r" b="b"/>
            <a:pathLst>
              <a:path w="2038350" h="25146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2362193"/>
                </a:lnTo>
                <a:cubicBezTo>
                  <a:pt x="2038350" y="2446365"/>
                  <a:pt x="1970115" y="2514600"/>
                  <a:pt x="1885943" y="2514600"/>
                </a:cubicBezTo>
                <a:lnTo>
                  <a:pt x="152407" y="2514600"/>
                </a:lnTo>
                <a:cubicBezTo>
                  <a:pt x="68235" y="2514600"/>
                  <a:pt x="0" y="2446365"/>
                  <a:pt x="0" y="2362193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7267933" y="2276475"/>
            <a:ext cx="2038350" cy="38100"/>
          </a:xfrm>
          <a:custGeom>
            <a:avLst/>
            <a:gdLst/>
            <a:ahLst/>
            <a:cxnLst/>
            <a:rect l="l" t="t" r="r" b="b"/>
            <a:pathLst>
              <a:path w="2038350" h="38100">
                <a:moveTo>
                  <a:pt x="38100" y="0"/>
                </a:moveTo>
                <a:lnTo>
                  <a:pt x="2000250" y="0"/>
                </a:lnTo>
                <a:cubicBezTo>
                  <a:pt x="2021278" y="0"/>
                  <a:pt x="2038350" y="17072"/>
                  <a:pt x="2038350" y="38100"/>
                </a:cubicBezTo>
                <a:lnTo>
                  <a:pt x="20383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7982664" y="25241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8173164" y="27146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57" y="85725"/>
                </a:moveTo>
                <a:lnTo>
                  <a:pt x="217884" y="85725"/>
                </a:lnTo>
                <a:cubicBezTo>
                  <a:pt x="223823" y="85725"/>
                  <a:pt x="228600" y="80948"/>
                  <a:pt x="228600" y="75009"/>
                </a:cubicBezTo>
                <a:lnTo>
                  <a:pt x="228600" y="10716"/>
                </a:lnTo>
                <a:cubicBezTo>
                  <a:pt x="228600" y="6385"/>
                  <a:pt x="226010" y="2456"/>
                  <a:pt x="221992" y="804"/>
                </a:cubicBezTo>
                <a:cubicBezTo>
                  <a:pt x="217974" y="-848"/>
                  <a:pt x="213375" y="89"/>
                  <a:pt x="210294" y="3125"/>
                </a:cubicBezTo>
                <a:lnTo>
                  <a:pt x="187211" y="26253"/>
                </a:lnTo>
                <a:cubicBezTo>
                  <a:pt x="167432" y="9867"/>
                  <a:pt x="141982" y="0"/>
                  <a:pt x="114300" y="0"/>
                </a:cubicBezTo>
                <a:cubicBezTo>
                  <a:pt x="56704" y="0"/>
                  <a:pt x="9064" y="42595"/>
                  <a:pt x="1161" y="98003"/>
                </a:cubicBezTo>
                <a:cubicBezTo>
                  <a:pt x="45" y="105817"/>
                  <a:pt x="5447" y="113050"/>
                  <a:pt x="13261" y="114166"/>
                </a:cubicBezTo>
                <a:cubicBezTo>
                  <a:pt x="21074" y="115282"/>
                  <a:pt x="28307" y="109835"/>
                  <a:pt x="29423" y="102066"/>
                </a:cubicBezTo>
                <a:cubicBezTo>
                  <a:pt x="35362" y="60499"/>
                  <a:pt x="71125" y="28575"/>
                  <a:pt x="114300" y="28575"/>
                </a:cubicBezTo>
                <a:cubicBezTo>
                  <a:pt x="134124" y="28575"/>
                  <a:pt x="152340" y="35272"/>
                  <a:pt x="166851" y="46568"/>
                </a:cubicBezTo>
                <a:lnTo>
                  <a:pt x="146000" y="67419"/>
                </a:lnTo>
                <a:cubicBezTo>
                  <a:pt x="142920" y="70500"/>
                  <a:pt x="142027" y="75099"/>
                  <a:pt x="143679" y="79117"/>
                </a:cubicBezTo>
                <a:cubicBezTo>
                  <a:pt x="145331" y="83135"/>
                  <a:pt x="149260" y="85725"/>
                  <a:pt x="153591" y="85725"/>
                </a:cubicBezTo>
                <a:lnTo>
                  <a:pt x="214357" y="85725"/>
                </a:lnTo>
                <a:close/>
                <a:moveTo>
                  <a:pt x="227484" y="130597"/>
                </a:moveTo>
                <a:cubicBezTo>
                  <a:pt x="228600" y="122783"/>
                  <a:pt x="223153" y="115550"/>
                  <a:pt x="215384" y="114434"/>
                </a:cubicBezTo>
                <a:cubicBezTo>
                  <a:pt x="207615" y="113318"/>
                  <a:pt x="200338" y="118765"/>
                  <a:pt x="199221" y="126534"/>
                </a:cubicBezTo>
                <a:cubicBezTo>
                  <a:pt x="193283" y="168057"/>
                  <a:pt x="157520" y="199980"/>
                  <a:pt x="114345" y="199980"/>
                </a:cubicBezTo>
                <a:cubicBezTo>
                  <a:pt x="94521" y="199980"/>
                  <a:pt x="76304" y="193283"/>
                  <a:pt x="61793" y="181987"/>
                </a:cubicBezTo>
                <a:lnTo>
                  <a:pt x="82600" y="161181"/>
                </a:lnTo>
                <a:cubicBezTo>
                  <a:pt x="85680" y="158100"/>
                  <a:pt x="86573" y="153501"/>
                  <a:pt x="84921" y="149483"/>
                </a:cubicBezTo>
                <a:cubicBezTo>
                  <a:pt x="83269" y="145465"/>
                  <a:pt x="79340" y="142875"/>
                  <a:pt x="75009" y="142875"/>
                </a:cubicBezTo>
                <a:lnTo>
                  <a:pt x="10716" y="142875"/>
                </a:lnTo>
                <a:cubicBezTo>
                  <a:pt x="4777" y="142875"/>
                  <a:pt x="0" y="147652"/>
                  <a:pt x="0" y="153591"/>
                </a:cubicBezTo>
                <a:lnTo>
                  <a:pt x="0" y="217884"/>
                </a:lnTo>
                <a:cubicBezTo>
                  <a:pt x="0" y="222215"/>
                  <a:pt x="2590" y="226144"/>
                  <a:pt x="6608" y="227796"/>
                </a:cubicBezTo>
                <a:cubicBezTo>
                  <a:pt x="10626" y="229448"/>
                  <a:pt x="15225" y="228511"/>
                  <a:pt x="18306" y="225475"/>
                </a:cubicBezTo>
                <a:lnTo>
                  <a:pt x="41434" y="202347"/>
                </a:lnTo>
                <a:cubicBezTo>
                  <a:pt x="61168" y="218733"/>
                  <a:pt x="86618" y="228600"/>
                  <a:pt x="114300" y="228600"/>
                </a:cubicBezTo>
                <a:cubicBezTo>
                  <a:pt x="171896" y="228600"/>
                  <a:pt x="219536" y="186005"/>
                  <a:pt x="227439" y="130597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7448908" y="3248025"/>
            <a:ext cx="1676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CLD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458433" y="3667125"/>
            <a:ext cx="1657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ดูผลกระทบ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เชิงระบบ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182689" y="42767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94543" y="280504"/>
                </a:moveTo>
                <a:cubicBezTo>
                  <a:pt x="101519" y="287480"/>
                  <a:pt x="112849" y="287480"/>
                  <a:pt x="119825" y="280504"/>
                </a:cubicBezTo>
                <a:lnTo>
                  <a:pt x="209122" y="191207"/>
                </a:lnTo>
                <a:cubicBezTo>
                  <a:pt x="216098" y="184231"/>
                  <a:pt x="216098" y="172901"/>
                  <a:pt x="209122" y="165925"/>
                </a:cubicBezTo>
                <a:cubicBezTo>
                  <a:pt x="202146" y="158948"/>
                  <a:pt x="190816" y="158948"/>
                  <a:pt x="183840" y="165925"/>
                </a:cubicBezTo>
                <a:lnTo>
                  <a:pt x="125016" y="224749"/>
                </a:lnTo>
                <a:lnTo>
                  <a:pt x="125016" y="17859"/>
                </a:lnTo>
                <a:cubicBezTo>
                  <a:pt x="125016" y="7981"/>
                  <a:pt x="117035" y="0"/>
                  <a:pt x="107156" y="0"/>
                </a:cubicBezTo>
                <a:cubicBezTo>
                  <a:pt x="97278" y="0"/>
                  <a:pt x="89297" y="7981"/>
                  <a:pt x="89297" y="17859"/>
                </a:cubicBezTo>
                <a:lnTo>
                  <a:pt x="89297" y="224749"/>
                </a:lnTo>
                <a:lnTo>
                  <a:pt x="30473" y="165925"/>
                </a:lnTo>
                <a:cubicBezTo>
                  <a:pt x="23496" y="158948"/>
                  <a:pt x="12167" y="158948"/>
                  <a:pt x="5190" y="165925"/>
                </a:cubicBezTo>
                <a:cubicBezTo>
                  <a:pt x="-1786" y="172901"/>
                  <a:pt x="-1786" y="184231"/>
                  <a:pt x="5190" y="191207"/>
                </a:cubicBezTo>
                <a:lnTo>
                  <a:pt x="94487" y="280504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9459516" y="2495550"/>
            <a:ext cx="2038350" cy="2057400"/>
          </a:xfrm>
          <a:custGeom>
            <a:avLst/>
            <a:gdLst/>
            <a:ahLst/>
            <a:cxnLst/>
            <a:rect l="l" t="t" r="r" b="b"/>
            <a:pathLst>
              <a:path w="2038350" h="2057400">
                <a:moveTo>
                  <a:pt x="152407" y="0"/>
                </a:moveTo>
                <a:lnTo>
                  <a:pt x="1885943" y="0"/>
                </a:lnTo>
                <a:cubicBezTo>
                  <a:pt x="1970115" y="0"/>
                  <a:pt x="2038350" y="68235"/>
                  <a:pt x="2038350" y="152407"/>
                </a:cubicBezTo>
                <a:lnTo>
                  <a:pt x="2038350" y="1904993"/>
                </a:lnTo>
                <a:cubicBezTo>
                  <a:pt x="2038350" y="1989165"/>
                  <a:pt x="1970115" y="2057400"/>
                  <a:pt x="1885943" y="2057400"/>
                </a:cubicBezTo>
                <a:lnTo>
                  <a:pt x="152407" y="2057400"/>
                </a:lnTo>
                <a:cubicBezTo>
                  <a:pt x="68235" y="2057400"/>
                  <a:pt x="0" y="1989165"/>
                  <a:pt x="0" y="190499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10174248" y="27241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10379035" y="29146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4288" y="0"/>
                </a:moveTo>
                <a:cubicBezTo>
                  <a:pt x="22190" y="0"/>
                  <a:pt x="28575" y="6385"/>
                  <a:pt x="28575" y="14288"/>
                </a:cubicBezTo>
                <a:lnTo>
                  <a:pt x="28575" y="21431"/>
                </a:lnTo>
                <a:lnTo>
                  <a:pt x="59382" y="13752"/>
                </a:lnTo>
                <a:cubicBezTo>
                  <a:pt x="76393" y="9510"/>
                  <a:pt x="94342" y="11475"/>
                  <a:pt x="110058" y="19333"/>
                </a:cubicBezTo>
                <a:cubicBezTo>
                  <a:pt x="130731" y="29691"/>
                  <a:pt x="155064" y="29691"/>
                  <a:pt x="175736" y="19333"/>
                </a:cubicBezTo>
                <a:lnTo>
                  <a:pt x="180023" y="17190"/>
                </a:lnTo>
                <a:cubicBezTo>
                  <a:pt x="189220" y="12546"/>
                  <a:pt x="200025" y="19243"/>
                  <a:pt x="200025" y="29513"/>
                </a:cubicBezTo>
                <a:lnTo>
                  <a:pt x="200025" y="154394"/>
                </a:lnTo>
                <a:cubicBezTo>
                  <a:pt x="200025" y="160333"/>
                  <a:pt x="196319" y="165690"/>
                  <a:pt x="190738" y="167789"/>
                </a:cubicBezTo>
                <a:lnTo>
                  <a:pt x="175245" y="173593"/>
                </a:lnTo>
                <a:cubicBezTo>
                  <a:pt x="154618" y="181317"/>
                  <a:pt x="131668" y="180112"/>
                  <a:pt x="111978" y="170289"/>
                </a:cubicBezTo>
                <a:cubicBezTo>
                  <a:pt x="95057" y="161806"/>
                  <a:pt x="75634" y="159707"/>
                  <a:pt x="57284" y="164306"/>
                </a:cubicBezTo>
                <a:lnTo>
                  <a:pt x="28575" y="171450"/>
                </a:lnTo>
                <a:lnTo>
                  <a:pt x="28575" y="214313"/>
                </a:lnTo>
                <a:cubicBezTo>
                  <a:pt x="28575" y="222215"/>
                  <a:pt x="22190" y="228600"/>
                  <a:pt x="14288" y="228600"/>
                </a:cubicBezTo>
                <a:cubicBezTo>
                  <a:pt x="6385" y="228600"/>
                  <a:pt x="0" y="222215"/>
                  <a:pt x="0" y="214313"/>
                </a:cubicBezTo>
                <a:lnTo>
                  <a:pt x="0" y="14288"/>
                </a:lnTo>
                <a:cubicBezTo>
                  <a:pt x="0" y="6385"/>
                  <a:pt x="6385" y="0"/>
                  <a:pt x="14288" y="0"/>
                </a:cubicBezTo>
                <a:close/>
                <a:moveTo>
                  <a:pt x="28575" y="83537"/>
                </a:moveTo>
                <a:lnTo>
                  <a:pt x="57150" y="77331"/>
                </a:lnTo>
                <a:lnTo>
                  <a:pt x="57150" y="106576"/>
                </a:lnTo>
                <a:lnTo>
                  <a:pt x="28575" y="112782"/>
                </a:lnTo>
                <a:lnTo>
                  <a:pt x="28575" y="142027"/>
                </a:lnTo>
                <a:lnTo>
                  <a:pt x="50363" y="136580"/>
                </a:lnTo>
                <a:cubicBezTo>
                  <a:pt x="52641" y="135999"/>
                  <a:pt x="54873" y="135508"/>
                  <a:pt x="57150" y="135106"/>
                </a:cubicBezTo>
                <a:lnTo>
                  <a:pt x="57150" y="106576"/>
                </a:lnTo>
                <a:lnTo>
                  <a:pt x="74518" y="102825"/>
                </a:lnTo>
                <a:cubicBezTo>
                  <a:pt x="78224" y="102022"/>
                  <a:pt x="81975" y="101709"/>
                  <a:pt x="85725" y="101888"/>
                </a:cubicBezTo>
                <a:lnTo>
                  <a:pt x="85725" y="73313"/>
                </a:lnTo>
                <a:cubicBezTo>
                  <a:pt x="91797" y="73491"/>
                  <a:pt x="97869" y="74474"/>
                  <a:pt x="103763" y="76170"/>
                </a:cubicBezTo>
                <a:lnTo>
                  <a:pt x="114300" y="79251"/>
                </a:lnTo>
                <a:lnTo>
                  <a:pt x="114300" y="109031"/>
                </a:lnTo>
                <a:lnTo>
                  <a:pt x="95682" y="103540"/>
                </a:lnTo>
                <a:cubicBezTo>
                  <a:pt x="92422" y="102602"/>
                  <a:pt x="89074" y="102022"/>
                  <a:pt x="85725" y="101843"/>
                </a:cubicBezTo>
                <a:lnTo>
                  <a:pt x="85725" y="133722"/>
                </a:lnTo>
                <a:cubicBezTo>
                  <a:pt x="95458" y="134570"/>
                  <a:pt x="105058" y="136714"/>
                  <a:pt x="114300" y="140151"/>
                </a:cubicBezTo>
                <a:lnTo>
                  <a:pt x="114300" y="108987"/>
                </a:lnTo>
                <a:lnTo>
                  <a:pt x="124435" y="111978"/>
                </a:lnTo>
                <a:cubicBezTo>
                  <a:pt x="130463" y="113764"/>
                  <a:pt x="136624" y="114836"/>
                  <a:pt x="142875" y="115282"/>
                </a:cubicBezTo>
                <a:lnTo>
                  <a:pt x="142875" y="86618"/>
                </a:lnTo>
                <a:cubicBezTo>
                  <a:pt x="139392" y="86261"/>
                  <a:pt x="135910" y="85591"/>
                  <a:pt x="132517" y="84609"/>
                </a:cubicBezTo>
                <a:lnTo>
                  <a:pt x="114300" y="79251"/>
                </a:lnTo>
                <a:lnTo>
                  <a:pt x="114300" y="51569"/>
                </a:lnTo>
                <a:cubicBezTo>
                  <a:pt x="108496" y="49872"/>
                  <a:pt x="102781" y="47640"/>
                  <a:pt x="97244" y="44872"/>
                </a:cubicBezTo>
                <a:cubicBezTo>
                  <a:pt x="93583" y="43041"/>
                  <a:pt x="89699" y="41746"/>
                  <a:pt x="85725" y="40943"/>
                </a:cubicBezTo>
                <a:lnTo>
                  <a:pt x="85725" y="73268"/>
                </a:lnTo>
                <a:cubicBezTo>
                  <a:pt x="79921" y="73089"/>
                  <a:pt x="74116" y="73625"/>
                  <a:pt x="68446" y="74875"/>
                </a:cubicBezTo>
                <a:lnTo>
                  <a:pt x="57150" y="77331"/>
                </a:lnTo>
                <a:lnTo>
                  <a:pt x="57150" y="43755"/>
                </a:lnTo>
                <a:lnTo>
                  <a:pt x="28575" y="50899"/>
                </a:lnTo>
                <a:lnTo>
                  <a:pt x="28575" y="83537"/>
                </a:lnTo>
                <a:close/>
                <a:moveTo>
                  <a:pt x="142875" y="149885"/>
                </a:moveTo>
                <a:cubicBezTo>
                  <a:pt x="150376" y="150555"/>
                  <a:pt x="158011" y="149572"/>
                  <a:pt x="165199" y="146849"/>
                </a:cubicBezTo>
                <a:lnTo>
                  <a:pt x="171450" y="144527"/>
                </a:lnTo>
                <a:lnTo>
                  <a:pt x="171450" y="112514"/>
                </a:lnTo>
                <a:lnTo>
                  <a:pt x="167923" y="113318"/>
                </a:lnTo>
                <a:cubicBezTo>
                  <a:pt x="159707" y="115238"/>
                  <a:pt x="151269" y="115863"/>
                  <a:pt x="142875" y="115327"/>
                </a:cubicBezTo>
                <a:lnTo>
                  <a:pt x="142875" y="149885"/>
                </a:lnTo>
                <a:close/>
                <a:moveTo>
                  <a:pt x="171450" y="83180"/>
                </a:moveTo>
                <a:lnTo>
                  <a:pt x="171450" y="51569"/>
                </a:lnTo>
                <a:cubicBezTo>
                  <a:pt x="162118" y="54292"/>
                  <a:pt x="152519" y="55632"/>
                  <a:pt x="142875" y="55632"/>
                </a:cubicBezTo>
                <a:lnTo>
                  <a:pt x="142875" y="86618"/>
                </a:lnTo>
                <a:cubicBezTo>
                  <a:pt x="149081" y="87243"/>
                  <a:pt x="155377" y="86841"/>
                  <a:pt x="161493" y="85457"/>
                </a:cubicBezTo>
                <a:lnTo>
                  <a:pt x="171450" y="83135"/>
                </a:ln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9640491" y="3448050"/>
            <a:ext cx="1676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9650016" y="3867150"/>
            <a:ext cx="16573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AFAF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สาเหตุที่แท้จริง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AFAF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พร้อมแก้ไข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93420" y="5095875"/>
            <a:ext cx="3448050" cy="876300"/>
          </a:xfrm>
          <a:custGeom>
            <a:avLst/>
            <a:gdLst/>
            <a:ahLst/>
            <a:cxnLst/>
            <a:rect l="l" t="t" r="r" b="b"/>
            <a:pathLst>
              <a:path w="3448050" h="876300">
                <a:moveTo>
                  <a:pt x="114296" y="0"/>
                </a:moveTo>
                <a:lnTo>
                  <a:pt x="3333754" y="0"/>
                </a:lnTo>
                <a:cubicBezTo>
                  <a:pt x="3396878" y="0"/>
                  <a:pt x="3448050" y="51172"/>
                  <a:pt x="3448050" y="114296"/>
                </a:cubicBezTo>
                <a:lnTo>
                  <a:pt x="3448050" y="762004"/>
                </a:lnTo>
                <a:cubicBezTo>
                  <a:pt x="3448050" y="825128"/>
                  <a:pt x="3396878" y="876300"/>
                  <a:pt x="3333754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902970" y="53244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1131570" y="5286375"/>
            <a:ext cx="2895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ครอบคลุม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83920" y="5591175"/>
            <a:ext cx="3133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ได้ทั้งสาเหตุหลักและรอง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371261" y="5095875"/>
            <a:ext cx="3448050" cy="876300"/>
          </a:xfrm>
          <a:custGeom>
            <a:avLst/>
            <a:gdLst/>
            <a:ahLst/>
            <a:cxnLst/>
            <a:rect l="l" t="t" r="r" b="b"/>
            <a:pathLst>
              <a:path w="3448050" h="876300">
                <a:moveTo>
                  <a:pt x="114296" y="0"/>
                </a:moveTo>
                <a:lnTo>
                  <a:pt x="3333754" y="0"/>
                </a:lnTo>
                <a:cubicBezTo>
                  <a:pt x="3396878" y="0"/>
                  <a:pt x="3448050" y="51172"/>
                  <a:pt x="3448050" y="114296"/>
                </a:cubicBezTo>
                <a:lnTo>
                  <a:pt x="3448050" y="762004"/>
                </a:lnTo>
                <a:cubicBezTo>
                  <a:pt x="3448050" y="825128"/>
                  <a:pt x="3396878" y="876300"/>
                  <a:pt x="3333754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4580811" y="53244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4809411" y="5286375"/>
            <a:ext cx="2895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ลึกซึ้ง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561761" y="5591175"/>
            <a:ext cx="3133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ถึงระดับ root cause จริง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049220" y="5095875"/>
            <a:ext cx="3448050" cy="876300"/>
          </a:xfrm>
          <a:custGeom>
            <a:avLst/>
            <a:gdLst/>
            <a:ahLst/>
            <a:cxnLst/>
            <a:rect l="l" t="t" r="r" b="b"/>
            <a:pathLst>
              <a:path w="3448050" h="876300">
                <a:moveTo>
                  <a:pt x="114296" y="0"/>
                </a:moveTo>
                <a:lnTo>
                  <a:pt x="3333754" y="0"/>
                </a:lnTo>
                <a:cubicBezTo>
                  <a:pt x="3396878" y="0"/>
                  <a:pt x="3448050" y="51172"/>
                  <a:pt x="3448050" y="114296"/>
                </a:cubicBezTo>
                <a:lnTo>
                  <a:pt x="3448050" y="762004"/>
                </a:lnTo>
                <a:cubicBezTo>
                  <a:pt x="3448050" y="825128"/>
                  <a:pt x="3396878" y="876300"/>
                  <a:pt x="3333754" y="876300"/>
                </a:cubicBezTo>
                <a:lnTo>
                  <a:pt x="114296" y="876300"/>
                </a:lnTo>
                <a:cubicBezTo>
                  <a:pt x="51172" y="876300"/>
                  <a:pt x="0" y="825128"/>
                  <a:pt x="0" y="762004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8258770" y="53244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8487370" y="5286375"/>
            <a:ext cx="2895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เป็นระบบ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239720" y="5591175"/>
            <a:ext cx="3133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เห็นผลกระทบเชิงโครงสร้าง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Summary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สรุป: เลือกเครื่องมือให้เหมาะสม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การเลือกใช้เครื่องมือตามบริบทของปัญหา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756410"/>
            <a:ext cx="2160270" cy="4141470"/>
          </a:xfrm>
          <a:custGeom>
            <a:avLst/>
            <a:gdLst/>
            <a:ahLst/>
            <a:cxnLst/>
            <a:rect l="l" t="t" r="r" b="b"/>
            <a:pathLst>
              <a:path w="2160270" h="4141470">
                <a:moveTo>
                  <a:pt x="152407" y="0"/>
                </a:moveTo>
                <a:lnTo>
                  <a:pt x="2007863" y="0"/>
                </a:lnTo>
                <a:cubicBezTo>
                  <a:pt x="2092035" y="0"/>
                  <a:pt x="2160270" y="68235"/>
                  <a:pt x="2160270" y="152407"/>
                </a:cubicBezTo>
                <a:lnTo>
                  <a:pt x="2160270" y="3989063"/>
                </a:lnTo>
                <a:cubicBezTo>
                  <a:pt x="2160270" y="4073235"/>
                  <a:pt x="2092035" y="4141470"/>
                  <a:pt x="2007863" y="4141470"/>
                </a:cubicBezTo>
                <a:lnTo>
                  <a:pt x="152407" y="4141470"/>
                </a:lnTo>
                <a:cubicBezTo>
                  <a:pt x="68235" y="4141470"/>
                  <a:pt x="0" y="4073235"/>
                  <a:pt x="0" y="398906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1196340" y="1950727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1367790" y="2122177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95250" y="65484"/>
                </a:moveTo>
                <a:cubicBezTo>
                  <a:pt x="88664" y="65484"/>
                  <a:pt x="83344" y="70805"/>
                  <a:pt x="83344" y="77391"/>
                </a:cubicBezTo>
                <a:cubicBezTo>
                  <a:pt x="83344" y="82339"/>
                  <a:pt x="79363" y="86320"/>
                  <a:pt x="74414" y="86320"/>
                </a:cubicBezTo>
                <a:cubicBezTo>
                  <a:pt x="69466" y="86320"/>
                  <a:pt x="65484" y="82339"/>
                  <a:pt x="65484" y="77391"/>
                </a:cubicBezTo>
                <a:cubicBezTo>
                  <a:pt x="65484" y="60945"/>
                  <a:pt x="78804" y="47625"/>
                  <a:pt x="95250" y="47625"/>
                </a:cubicBezTo>
                <a:cubicBezTo>
                  <a:pt x="111696" y="47625"/>
                  <a:pt x="125016" y="60945"/>
                  <a:pt x="125016" y="77391"/>
                </a:cubicBezTo>
                <a:cubicBezTo>
                  <a:pt x="125016" y="94952"/>
                  <a:pt x="111621" y="102394"/>
                  <a:pt x="104180" y="105110"/>
                </a:cubicBezTo>
                <a:lnTo>
                  <a:pt x="104180" y="106524"/>
                </a:lnTo>
                <a:cubicBezTo>
                  <a:pt x="104180" y="111472"/>
                  <a:pt x="100199" y="115453"/>
                  <a:pt x="95250" y="115453"/>
                </a:cubicBezTo>
                <a:cubicBezTo>
                  <a:pt x="90301" y="115453"/>
                  <a:pt x="86320" y="111472"/>
                  <a:pt x="86320" y="106524"/>
                </a:cubicBezTo>
                <a:lnTo>
                  <a:pt x="86320" y="103510"/>
                </a:lnTo>
                <a:cubicBezTo>
                  <a:pt x="86320" y="95883"/>
                  <a:pt x="91827" y="90413"/>
                  <a:pt x="97520" y="88553"/>
                </a:cubicBezTo>
                <a:cubicBezTo>
                  <a:pt x="99901" y="87771"/>
                  <a:pt x="102431" y="86506"/>
                  <a:pt x="104291" y="84720"/>
                </a:cubicBezTo>
                <a:cubicBezTo>
                  <a:pt x="105891" y="83158"/>
                  <a:pt x="107156" y="81000"/>
                  <a:pt x="107156" y="77428"/>
                </a:cubicBezTo>
                <a:cubicBezTo>
                  <a:pt x="107156" y="70842"/>
                  <a:pt x="101836" y="65522"/>
                  <a:pt x="95250" y="65522"/>
                </a:cubicBezTo>
                <a:close/>
                <a:moveTo>
                  <a:pt x="83344" y="136922"/>
                </a:moveTo>
                <a:cubicBezTo>
                  <a:pt x="83344" y="130351"/>
                  <a:pt x="88679" y="125016"/>
                  <a:pt x="95250" y="125016"/>
                </a:cubicBezTo>
                <a:cubicBezTo>
                  <a:pt x="101821" y="125016"/>
                  <a:pt x="107156" y="130351"/>
                  <a:pt x="107156" y="136922"/>
                </a:cubicBezTo>
                <a:cubicBezTo>
                  <a:pt x="107156" y="143493"/>
                  <a:pt x="101821" y="148828"/>
                  <a:pt x="95250" y="148828"/>
                </a:cubicBezTo>
                <a:cubicBezTo>
                  <a:pt x="88679" y="148828"/>
                  <a:pt x="83344" y="143493"/>
                  <a:pt x="83344" y="136922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36257" y="2598427"/>
            <a:ext cx="1857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Whys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79120" y="3017527"/>
            <a:ext cx="1771650" cy="647700"/>
          </a:xfrm>
          <a:custGeom>
            <a:avLst/>
            <a:gdLst/>
            <a:ahLst/>
            <a:cxnLst/>
            <a:rect l="l" t="t" r="r" b="b"/>
            <a:pathLst>
              <a:path w="1771650" h="647700">
                <a:moveTo>
                  <a:pt x="76202" y="0"/>
                </a:moveTo>
                <a:lnTo>
                  <a:pt x="1695448" y="0"/>
                </a:lnTo>
                <a:cubicBezTo>
                  <a:pt x="1737533" y="0"/>
                  <a:pt x="1771650" y="34117"/>
                  <a:pt x="1771650" y="76202"/>
                </a:cubicBezTo>
                <a:lnTo>
                  <a:pt x="1771650" y="571498"/>
                </a:lnTo>
                <a:cubicBezTo>
                  <a:pt x="1771650" y="613583"/>
                  <a:pt x="1737533" y="647700"/>
                  <a:pt x="169544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693420" y="31318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93420" y="33604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ปัญหาเฉพาะจุด ทีมเล็ก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9120" y="3741427"/>
            <a:ext cx="1771650" cy="647700"/>
          </a:xfrm>
          <a:custGeom>
            <a:avLst/>
            <a:gdLst/>
            <a:ahLst/>
            <a:cxnLst/>
            <a:rect l="l" t="t" r="r" b="b"/>
            <a:pathLst>
              <a:path w="1771650" h="647700">
                <a:moveTo>
                  <a:pt x="76202" y="0"/>
                </a:moveTo>
                <a:lnTo>
                  <a:pt x="1695448" y="0"/>
                </a:lnTo>
                <a:cubicBezTo>
                  <a:pt x="1737533" y="0"/>
                  <a:pt x="1771650" y="34117"/>
                  <a:pt x="1771650" y="76202"/>
                </a:cubicBezTo>
                <a:lnTo>
                  <a:pt x="1771650" y="571498"/>
                </a:lnTo>
                <a:cubicBezTo>
                  <a:pt x="1771650" y="613583"/>
                  <a:pt x="1737533" y="647700"/>
                  <a:pt x="169544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93420" y="38557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93420" y="40843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รวดเร็ว เจาะลึก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79120" y="5429377"/>
            <a:ext cx="1771650" cy="7620"/>
          </a:xfrm>
          <a:custGeom>
            <a:avLst/>
            <a:gdLst/>
            <a:ahLst/>
            <a:cxnLst/>
            <a:rect l="l" t="t" r="r" b="b"/>
            <a:pathLst>
              <a:path w="1771650" h="7620">
                <a:moveTo>
                  <a:pt x="0" y="0"/>
                </a:moveTo>
                <a:lnTo>
                  <a:pt x="1771650" y="0"/>
                </a:lnTo>
                <a:lnTo>
                  <a:pt x="17716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550545" y="5547475"/>
            <a:ext cx="1828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อุบัติเหตุซ้ำ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2701290" y="1756410"/>
            <a:ext cx="2160270" cy="4141470"/>
          </a:xfrm>
          <a:custGeom>
            <a:avLst/>
            <a:gdLst/>
            <a:ahLst/>
            <a:cxnLst/>
            <a:rect l="l" t="t" r="r" b="b"/>
            <a:pathLst>
              <a:path w="2160270" h="4141470">
                <a:moveTo>
                  <a:pt x="152407" y="0"/>
                </a:moveTo>
                <a:lnTo>
                  <a:pt x="2007863" y="0"/>
                </a:lnTo>
                <a:cubicBezTo>
                  <a:pt x="2092035" y="0"/>
                  <a:pt x="2160270" y="68235"/>
                  <a:pt x="2160270" y="152407"/>
                </a:cubicBezTo>
                <a:lnTo>
                  <a:pt x="2160270" y="3989063"/>
                </a:lnTo>
                <a:cubicBezTo>
                  <a:pt x="2160270" y="4073235"/>
                  <a:pt x="2092035" y="4141470"/>
                  <a:pt x="2007863" y="4141470"/>
                </a:cubicBezTo>
                <a:lnTo>
                  <a:pt x="152407" y="4141470"/>
                </a:lnTo>
                <a:cubicBezTo>
                  <a:pt x="68235" y="4141470"/>
                  <a:pt x="0" y="4073235"/>
                  <a:pt x="0" y="398906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3512820" y="1950727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3684270" y="2122177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35719"/>
                </a:lnTo>
                <a:lnTo>
                  <a:pt x="119063" y="35719"/>
                </a:lnTo>
                <a:lnTo>
                  <a:pt x="119063" y="29766"/>
                </a:lnTo>
                <a:cubicBezTo>
                  <a:pt x="119063" y="19906"/>
                  <a:pt x="127062" y="11906"/>
                  <a:pt x="136922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65484"/>
                </a:lnTo>
                <a:cubicBezTo>
                  <a:pt x="190500" y="75344"/>
                  <a:pt x="182500" y="83344"/>
                  <a:pt x="172641" y="83344"/>
                </a:cubicBezTo>
                <a:lnTo>
                  <a:pt x="136922" y="83344"/>
                </a:lnTo>
                <a:cubicBezTo>
                  <a:pt x="127062" y="83344"/>
                  <a:pt x="119063" y="75344"/>
                  <a:pt x="119063" y="65484"/>
                </a:cubicBezTo>
                <a:lnTo>
                  <a:pt x="119063" y="59531"/>
                </a:lnTo>
                <a:lnTo>
                  <a:pt x="71438" y="59531"/>
                </a:lnTo>
                <a:lnTo>
                  <a:pt x="71438" y="65484"/>
                </a:lnTo>
                <a:cubicBezTo>
                  <a:pt x="71438" y="68200"/>
                  <a:pt x="70805" y="70805"/>
                  <a:pt x="69726" y="73112"/>
                </a:cubicBezTo>
                <a:lnTo>
                  <a:pt x="95250" y="107156"/>
                </a:lnTo>
                <a:lnTo>
                  <a:pt x="125016" y="107156"/>
                </a:lnTo>
                <a:cubicBezTo>
                  <a:pt x="134875" y="107156"/>
                  <a:pt x="142875" y="115156"/>
                  <a:pt x="142875" y="125016"/>
                </a:cubicBezTo>
                <a:lnTo>
                  <a:pt x="142875" y="160734"/>
                </a:lnTo>
                <a:cubicBezTo>
                  <a:pt x="142875" y="170594"/>
                  <a:pt x="134875" y="178594"/>
                  <a:pt x="125016" y="178594"/>
                </a:cubicBezTo>
                <a:lnTo>
                  <a:pt x="89297" y="178594"/>
                </a:lnTo>
                <a:cubicBezTo>
                  <a:pt x="79437" y="178594"/>
                  <a:pt x="71438" y="170594"/>
                  <a:pt x="71438" y="160734"/>
                </a:cubicBezTo>
                <a:lnTo>
                  <a:pt x="71438" y="125016"/>
                </a:lnTo>
                <a:cubicBezTo>
                  <a:pt x="71438" y="122300"/>
                  <a:pt x="72070" y="119695"/>
                  <a:pt x="73149" y="117388"/>
                </a:cubicBezTo>
                <a:lnTo>
                  <a:pt x="47625" y="83344"/>
                </a:ln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2852738" y="2598427"/>
            <a:ext cx="1857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Fishbone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2895600" y="3017527"/>
            <a:ext cx="1771650" cy="647700"/>
          </a:xfrm>
          <a:custGeom>
            <a:avLst/>
            <a:gdLst/>
            <a:ahLst/>
            <a:cxnLst/>
            <a:rect l="l" t="t" r="r" b="b"/>
            <a:pathLst>
              <a:path w="1771650" h="647700">
                <a:moveTo>
                  <a:pt x="76202" y="0"/>
                </a:moveTo>
                <a:lnTo>
                  <a:pt x="1695448" y="0"/>
                </a:lnTo>
                <a:cubicBezTo>
                  <a:pt x="1737533" y="0"/>
                  <a:pt x="1771650" y="34117"/>
                  <a:pt x="1771650" y="76202"/>
                </a:cubicBezTo>
                <a:lnTo>
                  <a:pt x="1771650" y="571498"/>
                </a:lnTo>
                <a:cubicBezTo>
                  <a:pt x="1771650" y="613583"/>
                  <a:pt x="1737533" y="647700"/>
                  <a:pt x="169544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3009900" y="31318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009900" y="33604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ปัญหาหลายมิติ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2895600" y="3741427"/>
            <a:ext cx="1771650" cy="647700"/>
          </a:xfrm>
          <a:custGeom>
            <a:avLst/>
            <a:gdLst/>
            <a:ahLst/>
            <a:cxnLst/>
            <a:rect l="l" t="t" r="r" b="b"/>
            <a:pathLst>
              <a:path w="1771650" h="647700">
                <a:moveTo>
                  <a:pt x="76202" y="0"/>
                </a:moveTo>
                <a:lnTo>
                  <a:pt x="1695448" y="0"/>
                </a:lnTo>
                <a:cubicBezTo>
                  <a:pt x="1737533" y="0"/>
                  <a:pt x="1771650" y="34117"/>
                  <a:pt x="1771650" y="76202"/>
                </a:cubicBezTo>
                <a:lnTo>
                  <a:pt x="1771650" y="571498"/>
                </a:lnTo>
                <a:cubicBezTo>
                  <a:pt x="1771650" y="613583"/>
                  <a:pt x="1737533" y="647700"/>
                  <a:pt x="169544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3009900" y="38557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3009900" y="40843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จัดหมวด ครอบคลุม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2895600" y="5429377"/>
            <a:ext cx="1771650" cy="7620"/>
          </a:xfrm>
          <a:custGeom>
            <a:avLst/>
            <a:gdLst/>
            <a:ahLst/>
            <a:cxnLst/>
            <a:rect l="l" t="t" r="r" b="b"/>
            <a:pathLst>
              <a:path w="1771650" h="7620">
                <a:moveTo>
                  <a:pt x="0" y="0"/>
                </a:moveTo>
                <a:lnTo>
                  <a:pt x="1771650" y="0"/>
                </a:lnTo>
                <a:lnTo>
                  <a:pt x="17716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2867025" y="5547475"/>
            <a:ext cx="1828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คุณภาพบริการ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017770" y="1756410"/>
            <a:ext cx="2160270" cy="4141470"/>
          </a:xfrm>
          <a:custGeom>
            <a:avLst/>
            <a:gdLst/>
            <a:ahLst/>
            <a:cxnLst/>
            <a:rect l="l" t="t" r="r" b="b"/>
            <a:pathLst>
              <a:path w="2160270" h="4141470">
                <a:moveTo>
                  <a:pt x="152407" y="0"/>
                </a:moveTo>
                <a:lnTo>
                  <a:pt x="2007863" y="0"/>
                </a:lnTo>
                <a:cubicBezTo>
                  <a:pt x="2092035" y="0"/>
                  <a:pt x="2160270" y="68235"/>
                  <a:pt x="2160270" y="152407"/>
                </a:cubicBezTo>
                <a:lnTo>
                  <a:pt x="2160270" y="3989063"/>
                </a:lnTo>
                <a:cubicBezTo>
                  <a:pt x="2160270" y="4073235"/>
                  <a:pt x="2092035" y="4141470"/>
                  <a:pt x="2007863" y="4141470"/>
                </a:cubicBezTo>
                <a:lnTo>
                  <a:pt x="152407" y="4141470"/>
                </a:lnTo>
                <a:cubicBezTo>
                  <a:pt x="68235" y="4141470"/>
                  <a:pt x="0" y="4073235"/>
                  <a:pt x="0" y="398906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5829300" y="1950727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000750" y="2122177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5169218" y="2598427"/>
            <a:ext cx="1857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SEM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212080" y="3017527"/>
            <a:ext cx="1771650" cy="647700"/>
          </a:xfrm>
          <a:custGeom>
            <a:avLst/>
            <a:gdLst/>
            <a:ahLst/>
            <a:cxnLst/>
            <a:rect l="l" t="t" r="r" b="b"/>
            <a:pathLst>
              <a:path w="1771650" h="647700">
                <a:moveTo>
                  <a:pt x="76202" y="0"/>
                </a:moveTo>
                <a:lnTo>
                  <a:pt x="1695448" y="0"/>
                </a:lnTo>
                <a:cubicBezTo>
                  <a:pt x="1737533" y="0"/>
                  <a:pt x="1771650" y="34117"/>
                  <a:pt x="1771650" y="76202"/>
                </a:cubicBezTo>
                <a:lnTo>
                  <a:pt x="1771650" y="571498"/>
                </a:lnTo>
                <a:cubicBezTo>
                  <a:pt x="1771650" y="613583"/>
                  <a:pt x="1737533" y="647700"/>
                  <a:pt x="169544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5326380" y="31318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326380" y="33604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ปัญหาพฤติกรรมสุขภาพ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212080" y="3741427"/>
            <a:ext cx="1771650" cy="647700"/>
          </a:xfrm>
          <a:custGeom>
            <a:avLst/>
            <a:gdLst/>
            <a:ahLst/>
            <a:cxnLst/>
            <a:rect l="l" t="t" r="r" b="b"/>
            <a:pathLst>
              <a:path w="1771650" h="647700">
                <a:moveTo>
                  <a:pt x="76202" y="0"/>
                </a:moveTo>
                <a:lnTo>
                  <a:pt x="1695448" y="0"/>
                </a:lnTo>
                <a:cubicBezTo>
                  <a:pt x="1737533" y="0"/>
                  <a:pt x="1771650" y="34117"/>
                  <a:pt x="1771650" y="76202"/>
                </a:cubicBezTo>
                <a:lnTo>
                  <a:pt x="1771650" y="571498"/>
                </a:lnTo>
                <a:cubicBezTo>
                  <a:pt x="1771650" y="613583"/>
                  <a:pt x="1737533" y="647700"/>
                  <a:pt x="169544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5326380" y="38557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326380" y="40843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หลายระดับ ครบวงจร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212080" y="5429377"/>
            <a:ext cx="1771650" cy="7620"/>
          </a:xfrm>
          <a:custGeom>
            <a:avLst/>
            <a:gdLst/>
            <a:ahLst/>
            <a:cxnLst/>
            <a:rect l="l" t="t" r="r" b="b"/>
            <a:pathLst>
              <a:path w="1771650" h="7620">
                <a:moveTo>
                  <a:pt x="0" y="0"/>
                </a:moveTo>
                <a:lnTo>
                  <a:pt x="1771650" y="0"/>
                </a:lnTo>
                <a:lnTo>
                  <a:pt x="17716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5183505" y="5547475"/>
            <a:ext cx="1828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สูบบุหรี่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7334250" y="1756410"/>
            <a:ext cx="2160270" cy="4141470"/>
          </a:xfrm>
          <a:custGeom>
            <a:avLst/>
            <a:gdLst/>
            <a:ahLst/>
            <a:cxnLst/>
            <a:rect l="l" t="t" r="r" b="b"/>
            <a:pathLst>
              <a:path w="2160270" h="4141470">
                <a:moveTo>
                  <a:pt x="152407" y="0"/>
                </a:moveTo>
                <a:lnTo>
                  <a:pt x="2007863" y="0"/>
                </a:lnTo>
                <a:cubicBezTo>
                  <a:pt x="2092035" y="0"/>
                  <a:pt x="2160270" y="68235"/>
                  <a:pt x="2160270" y="152407"/>
                </a:cubicBezTo>
                <a:lnTo>
                  <a:pt x="2160270" y="3989063"/>
                </a:lnTo>
                <a:cubicBezTo>
                  <a:pt x="2160270" y="4073235"/>
                  <a:pt x="2092035" y="4141470"/>
                  <a:pt x="2007863" y="4141470"/>
                </a:cubicBezTo>
                <a:lnTo>
                  <a:pt x="152407" y="4141470"/>
                </a:lnTo>
                <a:cubicBezTo>
                  <a:pt x="68235" y="4141470"/>
                  <a:pt x="0" y="4073235"/>
                  <a:pt x="0" y="398906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8145780" y="1950727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8317230" y="2122177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7485698" y="2598427"/>
            <a:ext cx="1857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Pareto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528560" y="3017527"/>
            <a:ext cx="1771650" cy="647700"/>
          </a:xfrm>
          <a:custGeom>
            <a:avLst/>
            <a:gdLst/>
            <a:ahLst/>
            <a:cxnLst/>
            <a:rect l="l" t="t" r="r" b="b"/>
            <a:pathLst>
              <a:path w="1771650" h="647700">
                <a:moveTo>
                  <a:pt x="76202" y="0"/>
                </a:moveTo>
                <a:lnTo>
                  <a:pt x="1695448" y="0"/>
                </a:lnTo>
                <a:cubicBezTo>
                  <a:pt x="1737533" y="0"/>
                  <a:pt x="1771650" y="34117"/>
                  <a:pt x="1771650" y="76202"/>
                </a:cubicBezTo>
                <a:lnTo>
                  <a:pt x="1771650" y="571498"/>
                </a:lnTo>
                <a:cubicBezTo>
                  <a:pt x="1771650" y="613583"/>
                  <a:pt x="1737533" y="647700"/>
                  <a:pt x="169544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7642860" y="31318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642860" y="33604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มีข้อมูลเชิงปริมาณ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528560" y="3741427"/>
            <a:ext cx="1771650" cy="647700"/>
          </a:xfrm>
          <a:custGeom>
            <a:avLst/>
            <a:gdLst/>
            <a:ahLst/>
            <a:cxnLst/>
            <a:rect l="l" t="t" r="r" b="b"/>
            <a:pathLst>
              <a:path w="1771650" h="647700">
                <a:moveTo>
                  <a:pt x="76202" y="0"/>
                </a:moveTo>
                <a:lnTo>
                  <a:pt x="1695448" y="0"/>
                </a:lnTo>
                <a:cubicBezTo>
                  <a:pt x="1737533" y="0"/>
                  <a:pt x="1771650" y="34117"/>
                  <a:pt x="1771650" y="76202"/>
                </a:cubicBezTo>
                <a:lnTo>
                  <a:pt x="1771650" y="571498"/>
                </a:lnTo>
                <a:cubicBezTo>
                  <a:pt x="1771650" y="613583"/>
                  <a:pt x="1737533" y="647700"/>
                  <a:pt x="169544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7642860" y="38557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7642860" y="40843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Prioritize สาเหตุหลัก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528560" y="5429377"/>
            <a:ext cx="1771650" cy="7620"/>
          </a:xfrm>
          <a:custGeom>
            <a:avLst/>
            <a:gdLst/>
            <a:ahLst/>
            <a:cxnLst/>
            <a:rect l="l" t="t" r="r" b="b"/>
            <a:pathLst>
              <a:path w="1771650" h="7620">
                <a:moveTo>
                  <a:pt x="0" y="0"/>
                </a:moveTo>
                <a:lnTo>
                  <a:pt x="1771650" y="0"/>
                </a:lnTo>
                <a:lnTo>
                  <a:pt x="17716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7499985" y="5547475"/>
            <a:ext cx="1828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ข้อร้องเรียน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9650730" y="1756410"/>
            <a:ext cx="2160270" cy="4141470"/>
          </a:xfrm>
          <a:custGeom>
            <a:avLst/>
            <a:gdLst/>
            <a:ahLst/>
            <a:cxnLst/>
            <a:rect l="l" t="t" r="r" b="b"/>
            <a:pathLst>
              <a:path w="2160270" h="4141470">
                <a:moveTo>
                  <a:pt x="152407" y="0"/>
                </a:moveTo>
                <a:lnTo>
                  <a:pt x="2007863" y="0"/>
                </a:lnTo>
                <a:cubicBezTo>
                  <a:pt x="2092035" y="0"/>
                  <a:pt x="2160270" y="68235"/>
                  <a:pt x="2160270" y="152407"/>
                </a:cubicBezTo>
                <a:lnTo>
                  <a:pt x="2160270" y="3989063"/>
                </a:lnTo>
                <a:cubicBezTo>
                  <a:pt x="2160270" y="4073235"/>
                  <a:pt x="2092035" y="4141470"/>
                  <a:pt x="2007863" y="4141470"/>
                </a:cubicBezTo>
                <a:lnTo>
                  <a:pt x="152407" y="4141470"/>
                </a:lnTo>
                <a:cubicBezTo>
                  <a:pt x="68235" y="4141470"/>
                  <a:pt x="0" y="4073235"/>
                  <a:pt x="0" y="398906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10462260" y="1950727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Shape 53"/>
          <p:cNvSpPr/>
          <p:nvPr/>
        </p:nvSpPr>
        <p:spPr>
          <a:xfrm>
            <a:off x="10633710" y="2122177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631" y="71438"/>
                </a:moveTo>
                <a:lnTo>
                  <a:pt x="181570" y="71438"/>
                </a:lnTo>
                <a:cubicBezTo>
                  <a:pt x="186519" y="71438"/>
                  <a:pt x="190500" y="67456"/>
                  <a:pt x="190500" y="62508"/>
                </a:cubicBezTo>
                <a:lnTo>
                  <a:pt x="190500" y="8930"/>
                </a:lnTo>
                <a:cubicBezTo>
                  <a:pt x="190500" y="5321"/>
                  <a:pt x="188342" y="2046"/>
                  <a:pt x="184993" y="670"/>
                </a:cubicBezTo>
                <a:cubicBezTo>
                  <a:pt x="181645" y="-707"/>
                  <a:pt x="177812" y="74"/>
                  <a:pt x="175245" y="2604"/>
                </a:cubicBezTo>
                <a:lnTo>
                  <a:pt x="156009" y="21878"/>
                </a:lnTo>
                <a:cubicBezTo>
                  <a:pt x="139526" y="8223"/>
                  <a:pt x="118318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ubicBezTo>
                  <a:pt x="29468" y="50416"/>
                  <a:pt x="59271" y="23812"/>
                  <a:pt x="95250" y="23812"/>
                </a:cubicBezTo>
                <a:cubicBezTo>
                  <a:pt x="111770" y="23812"/>
                  <a:pt x="126950" y="29394"/>
                  <a:pt x="139043" y="38807"/>
                </a:cubicBezTo>
                <a:lnTo>
                  <a:pt x="121667" y="56183"/>
                </a:lnTo>
                <a:cubicBezTo>
                  <a:pt x="119100" y="58750"/>
                  <a:pt x="118356" y="62582"/>
                  <a:pt x="119732" y="65931"/>
                </a:cubicBezTo>
                <a:cubicBezTo>
                  <a:pt x="121109" y="69279"/>
                  <a:pt x="124383" y="71438"/>
                  <a:pt x="127992" y="71438"/>
                </a:cubicBezTo>
                <a:lnTo>
                  <a:pt x="178631" y="71438"/>
                </a:lnTo>
                <a:close/>
                <a:moveTo>
                  <a:pt x="189570" y="108831"/>
                </a:moveTo>
                <a:cubicBezTo>
                  <a:pt x="190500" y="102319"/>
                  <a:pt x="185961" y="96292"/>
                  <a:pt x="179487" y="95362"/>
                </a:cubicBezTo>
                <a:cubicBezTo>
                  <a:pt x="173013" y="94431"/>
                  <a:pt x="166948" y="98971"/>
                  <a:pt x="166018" y="105445"/>
                </a:cubicBezTo>
                <a:cubicBezTo>
                  <a:pt x="161069" y="140047"/>
                  <a:pt x="131266" y="166650"/>
                  <a:pt x="95287" y="166650"/>
                </a:cubicBezTo>
                <a:cubicBezTo>
                  <a:pt x="78767" y="166650"/>
                  <a:pt x="63587" y="161069"/>
                  <a:pt x="51495" y="151656"/>
                </a:cubicBezTo>
                <a:lnTo>
                  <a:pt x="68833" y="134317"/>
                </a:lnTo>
                <a:cubicBezTo>
                  <a:pt x="71400" y="131750"/>
                  <a:pt x="72144" y="127918"/>
                  <a:pt x="70768" y="124569"/>
                </a:cubicBezTo>
                <a:cubicBezTo>
                  <a:pt x="69391" y="121221"/>
                  <a:pt x="66117" y="119063"/>
                  <a:pt x="62508" y="119063"/>
                </a:cubicBezTo>
                <a:lnTo>
                  <a:pt x="8930" y="119063"/>
                </a:lnTo>
                <a:cubicBezTo>
                  <a:pt x="3981" y="119063"/>
                  <a:pt x="0" y="123044"/>
                  <a:pt x="0" y="127992"/>
                </a:cubicBezTo>
                <a:lnTo>
                  <a:pt x="0" y="181570"/>
                </a:lnTo>
                <a:cubicBezTo>
                  <a:pt x="0" y="185179"/>
                  <a:pt x="2158" y="188454"/>
                  <a:pt x="5507" y="189830"/>
                </a:cubicBezTo>
                <a:cubicBezTo>
                  <a:pt x="8855" y="191207"/>
                  <a:pt x="12688" y="190426"/>
                  <a:pt x="15255" y="187896"/>
                </a:cubicBezTo>
                <a:lnTo>
                  <a:pt x="34528" y="168622"/>
                </a:lnTo>
                <a:cubicBezTo>
                  <a:pt x="50974" y="182277"/>
                  <a:pt x="72182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9802177" y="2598427"/>
            <a:ext cx="1857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CLD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9845040" y="3017527"/>
            <a:ext cx="1771650" cy="647700"/>
          </a:xfrm>
          <a:custGeom>
            <a:avLst/>
            <a:gdLst/>
            <a:ahLst/>
            <a:cxnLst/>
            <a:rect l="l" t="t" r="r" b="b"/>
            <a:pathLst>
              <a:path w="1771650" h="647700">
                <a:moveTo>
                  <a:pt x="76202" y="0"/>
                </a:moveTo>
                <a:lnTo>
                  <a:pt x="1695448" y="0"/>
                </a:lnTo>
                <a:cubicBezTo>
                  <a:pt x="1737533" y="0"/>
                  <a:pt x="1771650" y="34117"/>
                  <a:pt x="1771650" y="76202"/>
                </a:cubicBezTo>
                <a:lnTo>
                  <a:pt x="1771650" y="571498"/>
                </a:lnTo>
                <a:cubicBezTo>
                  <a:pt x="1771650" y="613583"/>
                  <a:pt x="1737533" y="647700"/>
                  <a:pt x="169544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9959340" y="31318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9959340" y="33604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ปัญหาระบบซับซ้อน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9845040" y="3741427"/>
            <a:ext cx="1771650" cy="647700"/>
          </a:xfrm>
          <a:custGeom>
            <a:avLst/>
            <a:gdLst/>
            <a:ahLst/>
            <a:cxnLst/>
            <a:rect l="l" t="t" r="r" b="b"/>
            <a:pathLst>
              <a:path w="1771650" h="647700">
                <a:moveTo>
                  <a:pt x="76202" y="0"/>
                </a:moveTo>
                <a:lnTo>
                  <a:pt x="1695448" y="0"/>
                </a:lnTo>
                <a:cubicBezTo>
                  <a:pt x="1737533" y="0"/>
                  <a:pt x="1771650" y="34117"/>
                  <a:pt x="1771650" y="76202"/>
                </a:cubicBezTo>
                <a:lnTo>
                  <a:pt x="1771650" y="571498"/>
                </a:lnTo>
                <a:cubicBezTo>
                  <a:pt x="1771650" y="613583"/>
                  <a:pt x="1737533" y="647700"/>
                  <a:pt x="169544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Text 59"/>
          <p:cNvSpPr/>
          <p:nvPr/>
        </p:nvSpPr>
        <p:spPr>
          <a:xfrm>
            <a:off x="9959340" y="38557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9959340" y="408432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Feedback loops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9845040" y="5429377"/>
            <a:ext cx="1771650" cy="7620"/>
          </a:xfrm>
          <a:custGeom>
            <a:avLst/>
            <a:gdLst/>
            <a:ahLst/>
            <a:cxnLst/>
            <a:rect l="l" t="t" r="r" b="b"/>
            <a:pathLst>
              <a:path w="1771650" h="7620">
                <a:moveTo>
                  <a:pt x="0" y="0"/>
                </a:moveTo>
                <a:lnTo>
                  <a:pt x="1771650" y="0"/>
                </a:lnTo>
                <a:lnTo>
                  <a:pt x="17716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Text 62"/>
          <p:cNvSpPr/>
          <p:nvPr/>
        </p:nvSpPr>
        <p:spPr>
          <a:xfrm>
            <a:off x="9816465" y="5547475"/>
            <a:ext cx="1828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ขาดบุคลากร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381000" y="6092201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6" name="Shape 64"/>
          <p:cNvSpPr/>
          <p:nvPr/>
        </p:nvSpPr>
        <p:spPr>
          <a:xfrm>
            <a:off x="419100" y="62865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7" name="Text 65"/>
          <p:cNvSpPr/>
          <p:nvPr/>
        </p:nvSpPr>
        <p:spPr>
          <a:xfrm>
            <a:off x="628650" y="6248400"/>
            <a:ext cx="11258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หลักการเลือก:</a:t>
            </a: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ประเมินลักษณะปัญหา → ข้อมูลที่มี → ทรัพยากรทีม → เลือกเครื่องมือ หรือผสมผสานหลายเครื่องมือ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 Selection Framework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 Selection Map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192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เลือกเครื่องมือให้เหมาะกับลักษณะของปัญหา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642110"/>
            <a:ext cx="2160270" cy="4293870"/>
          </a:xfrm>
          <a:custGeom>
            <a:avLst/>
            <a:gdLst/>
            <a:ahLst/>
            <a:cxnLst/>
            <a:rect l="l" t="t" r="r" b="b"/>
            <a:pathLst>
              <a:path w="2160270" h="4293870">
                <a:moveTo>
                  <a:pt x="114300" y="0"/>
                </a:moveTo>
                <a:lnTo>
                  <a:pt x="2045970" y="0"/>
                </a:lnTo>
                <a:cubicBezTo>
                  <a:pt x="2109096" y="0"/>
                  <a:pt x="2160270" y="51174"/>
                  <a:pt x="2160270" y="114300"/>
                </a:cubicBezTo>
                <a:lnTo>
                  <a:pt x="2160270" y="4179570"/>
                </a:lnTo>
                <a:cubicBezTo>
                  <a:pt x="2160270" y="4242696"/>
                  <a:pt x="2109096" y="4293870"/>
                  <a:pt x="2045970" y="4293870"/>
                </a:cubicBezTo>
                <a:lnTo>
                  <a:pt x="114300" y="4293870"/>
                </a:lnTo>
                <a:cubicBezTo>
                  <a:pt x="51174" y="4293870"/>
                  <a:pt x="0" y="4242696"/>
                  <a:pt x="0" y="41795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143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1196340" y="17983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1348740" y="19507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14300" y="78581"/>
                </a:moveTo>
                <a:cubicBezTo>
                  <a:pt x="106397" y="78581"/>
                  <a:pt x="100013" y="84966"/>
                  <a:pt x="100013" y="92869"/>
                </a:cubicBezTo>
                <a:cubicBezTo>
                  <a:pt x="100013" y="98807"/>
                  <a:pt x="95235" y="103584"/>
                  <a:pt x="89297" y="103584"/>
                </a:cubicBezTo>
                <a:cubicBezTo>
                  <a:pt x="83359" y="103584"/>
                  <a:pt x="78581" y="98807"/>
                  <a:pt x="78581" y="92869"/>
                </a:cubicBezTo>
                <a:cubicBezTo>
                  <a:pt x="78581" y="73134"/>
                  <a:pt x="94565" y="57150"/>
                  <a:pt x="114300" y="57150"/>
                </a:cubicBezTo>
                <a:cubicBezTo>
                  <a:pt x="134035" y="57150"/>
                  <a:pt x="150019" y="73134"/>
                  <a:pt x="150019" y="92869"/>
                </a:cubicBezTo>
                <a:cubicBezTo>
                  <a:pt x="150019" y="113943"/>
                  <a:pt x="133945" y="122873"/>
                  <a:pt x="125016" y="126132"/>
                </a:cubicBezTo>
                <a:lnTo>
                  <a:pt x="125016" y="127828"/>
                </a:lnTo>
                <a:cubicBezTo>
                  <a:pt x="125016" y="133767"/>
                  <a:pt x="120238" y="138544"/>
                  <a:pt x="114300" y="138544"/>
                </a:cubicBezTo>
                <a:cubicBezTo>
                  <a:pt x="108362" y="138544"/>
                  <a:pt x="103584" y="133767"/>
                  <a:pt x="103584" y="127828"/>
                </a:cubicBezTo>
                <a:lnTo>
                  <a:pt x="103584" y="124212"/>
                </a:lnTo>
                <a:cubicBezTo>
                  <a:pt x="103584" y="115059"/>
                  <a:pt x="110192" y="108496"/>
                  <a:pt x="117024" y="106263"/>
                </a:cubicBezTo>
                <a:cubicBezTo>
                  <a:pt x="119881" y="105326"/>
                  <a:pt x="122917" y="103808"/>
                  <a:pt x="125150" y="101664"/>
                </a:cubicBezTo>
                <a:cubicBezTo>
                  <a:pt x="127069" y="99789"/>
                  <a:pt x="128588" y="97200"/>
                  <a:pt x="128588" y="92913"/>
                </a:cubicBezTo>
                <a:cubicBezTo>
                  <a:pt x="128588" y="85011"/>
                  <a:pt x="122203" y="78626"/>
                  <a:pt x="114300" y="78626"/>
                </a:cubicBezTo>
                <a:close/>
                <a:moveTo>
                  <a:pt x="100013" y="164306"/>
                </a:moveTo>
                <a:cubicBezTo>
                  <a:pt x="100013" y="156421"/>
                  <a:pt x="106415" y="150019"/>
                  <a:pt x="114300" y="150019"/>
                </a:cubicBezTo>
                <a:cubicBezTo>
                  <a:pt x="122185" y="150019"/>
                  <a:pt x="128588" y="156421"/>
                  <a:pt x="128588" y="164306"/>
                </a:cubicBezTo>
                <a:cubicBezTo>
                  <a:pt x="128588" y="172192"/>
                  <a:pt x="122185" y="178594"/>
                  <a:pt x="114300" y="178594"/>
                </a:cubicBezTo>
                <a:cubicBezTo>
                  <a:pt x="106415" y="178594"/>
                  <a:pt x="100013" y="172192"/>
                  <a:pt x="100013" y="164306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493395" y="2446020"/>
            <a:ext cx="1943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Whys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12445" y="2750820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kern="0" spc="2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Simple &amp; Focused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41020" y="3017401"/>
            <a:ext cx="1847850" cy="571500"/>
          </a:xfrm>
          <a:custGeom>
            <a:avLst/>
            <a:gdLst/>
            <a:ahLst/>
            <a:cxnLst/>
            <a:rect l="l" t="t" r="r" b="b"/>
            <a:pathLst>
              <a:path w="1847850" h="571500">
                <a:moveTo>
                  <a:pt x="76198" y="0"/>
                </a:moveTo>
                <a:lnTo>
                  <a:pt x="1771652" y="0"/>
                </a:lnTo>
                <a:cubicBezTo>
                  <a:pt x="1813735" y="0"/>
                  <a:pt x="1847850" y="34115"/>
                  <a:pt x="1847850" y="76198"/>
                </a:cubicBezTo>
                <a:lnTo>
                  <a:pt x="1847850" y="495302"/>
                </a:lnTo>
                <a:cubicBezTo>
                  <a:pt x="1847850" y="537385"/>
                  <a:pt x="1813735" y="571500"/>
                  <a:pt x="17716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617220" y="30936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17220" y="33222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ปัญหาเฉพาะจุด ทีมเล็ก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41020" y="3665101"/>
            <a:ext cx="1847850" cy="571500"/>
          </a:xfrm>
          <a:custGeom>
            <a:avLst/>
            <a:gdLst/>
            <a:ahLst/>
            <a:cxnLst/>
            <a:rect l="l" t="t" r="r" b="b"/>
            <a:pathLst>
              <a:path w="1847850" h="571500">
                <a:moveTo>
                  <a:pt x="76198" y="0"/>
                </a:moveTo>
                <a:lnTo>
                  <a:pt x="1771652" y="0"/>
                </a:lnTo>
                <a:cubicBezTo>
                  <a:pt x="1813735" y="0"/>
                  <a:pt x="1847850" y="34115"/>
                  <a:pt x="1847850" y="76198"/>
                </a:cubicBezTo>
                <a:lnTo>
                  <a:pt x="1847850" y="495302"/>
                </a:lnTo>
                <a:cubicBezTo>
                  <a:pt x="1847850" y="537385"/>
                  <a:pt x="1813735" y="571500"/>
                  <a:pt x="17716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617220" y="37413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17220" y="39699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รวดเร็ว เจาะลึก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41020" y="5505570"/>
            <a:ext cx="1847850" cy="7620"/>
          </a:xfrm>
          <a:custGeom>
            <a:avLst/>
            <a:gdLst/>
            <a:ahLst/>
            <a:cxnLst/>
            <a:rect l="l" t="t" r="r" b="b"/>
            <a:pathLst>
              <a:path w="1847850" h="7620">
                <a:moveTo>
                  <a:pt x="0" y="0"/>
                </a:moveTo>
                <a:lnTo>
                  <a:pt x="1847850" y="0"/>
                </a:lnTo>
                <a:lnTo>
                  <a:pt x="18478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512445" y="5623680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อุบัติเหตุซ้ำ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2701290" y="1642110"/>
            <a:ext cx="2160270" cy="4293870"/>
          </a:xfrm>
          <a:custGeom>
            <a:avLst/>
            <a:gdLst/>
            <a:ahLst/>
            <a:cxnLst/>
            <a:rect l="l" t="t" r="r" b="b"/>
            <a:pathLst>
              <a:path w="2160270" h="4293870">
                <a:moveTo>
                  <a:pt x="114300" y="0"/>
                </a:moveTo>
                <a:lnTo>
                  <a:pt x="2045970" y="0"/>
                </a:lnTo>
                <a:cubicBezTo>
                  <a:pt x="2109096" y="0"/>
                  <a:pt x="2160270" y="51174"/>
                  <a:pt x="2160270" y="114300"/>
                </a:cubicBezTo>
                <a:lnTo>
                  <a:pt x="2160270" y="4179570"/>
                </a:lnTo>
                <a:cubicBezTo>
                  <a:pt x="2160270" y="4242696"/>
                  <a:pt x="2109096" y="4293870"/>
                  <a:pt x="2045970" y="4293870"/>
                </a:cubicBezTo>
                <a:lnTo>
                  <a:pt x="114300" y="4293870"/>
                </a:lnTo>
                <a:cubicBezTo>
                  <a:pt x="51174" y="4293870"/>
                  <a:pt x="0" y="4242696"/>
                  <a:pt x="0" y="41795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143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3512820" y="17983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3665220" y="19507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35719"/>
                </a:moveTo>
                <a:cubicBezTo>
                  <a:pt x="0" y="23887"/>
                  <a:pt x="9599" y="14288"/>
                  <a:pt x="21431" y="14288"/>
                </a:cubicBezTo>
                <a:lnTo>
                  <a:pt x="64294" y="14288"/>
                </a:lnTo>
                <a:cubicBezTo>
                  <a:pt x="76126" y="14288"/>
                  <a:pt x="85725" y="23887"/>
                  <a:pt x="85725" y="35719"/>
                </a:cubicBezTo>
                <a:lnTo>
                  <a:pt x="85725" y="42863"/>
                </a:lnTo>
                <a:lnTo>
                  <a:pt x="142875" y="42863"/>
                </a:lnTo>
                <a:lnTo>
                  <a:pt x="142875" y="35719"/>
                </a:lnTo>
                <a:cubicBezTo>
                  <a:pt x="142875" y="23887"/>
                  <a:pt x="152474" y="14288"/>
                  <a:pt x="164306" y="14288"/>
                </a:cubicBezTo>
                <a:lnTo>
                  <a:pt x="207169" y="14288"/>
                </a:lnTo>
                <a:cubicBezTo>
                  <a:pt x="219001" y="14288"/>
                  <a:pt x="228600" y="23887"/>
                  <a:pt x="228600" y="35719"/>
                </a:cubicBezTo>
                <a:lnTo>
                  <a:pt x="228600" y="78581"/>
                </a:lnTo>
                <a:cubicBezTo>
                  <a:pt x="228600" y="90413"/>
                  <a:pt x="219001" y="100013"/>
                  <a:pt x="207169" y="100013"/>
                </a:cubicBezTo>
                <a:lnTo>
                  <a:pt x="164306" y="100013"/>
                </a:lnTo>
                <a:cubicBezTo>
                  <a:pt x="152474" y="100013"/>
                  <a:pt x="142875" y="90413"/>
                  <a:pt x="142875" y="78581"/>
                </a:cubicBezTo>
                <a:lnTo>
                  <a:pt x="142875" y="71438"/>
                </a:lnTo>
                <a:lnTo>
                  <a:pt x="85725" y="71438"/>
                </a:lnTo>
                <a:lnTo>
                  <a:pt x="85725" y="78581"/>
                </a:lnTo>
                <a:cubicBezTo>
                  <a:pt x="85725" y="81841"/>
                  <a:pt x="84966" y="84966"/>
                  <a:pt x="83671" y="87734"/>
                </a:cubicBezTo>
                <a:lnTo>
                  <a:pt x="114300" y="128588"/>
                </a:lnTo>
                <a:lnTo>
                  <a:pt x="150019" y="128588"/>
                </a:lnTo>
                <a:cubicBezTo>
                  <a:pt x="161851" y="128588"/>
                  <a:pt x="171450" y="138187"/>
                  <a:pt x="171450" y="150019"/>
                </a:cubicBezTo>
                <a:lnTo>
                  <a:pt x="171450" y="192881"/>
                </a:lnTo>
                <a:cubicBezTo>
                  <a:pt x="171450" y="204713"/>
                  <a:pt x="161851" y="214313"/>
                  <a:pt x="150019" y="214313"/>
                </a:cubicBezTo>
                <a:lnTo>
                  <a:pt x="107156" y="214313"/>
                </a:lnTo>
                <a:cubicBezTo>
                  <a:pt x="95324" y="214313"/>
                  <a:pt x="85725" y="204713"/>
                  <a:pt x="85725" y="192881"/>
                </a:cubicBezTo>
                <a:lnTo>
                  <a:pt x="85725" y="150019"/>
                </a:lnTo>
                <a:cubicBezTo>
                  <a:pt x="85725" y="146759"/>
                  <a:pt x="86484" y="143634"/>
                  <a:pt x="87779" y="140866"/>
                </a:cubicBezTo>
                <a:lnTo>
                  <a:pt x="57150" y="100013"/>
                </a:lnTo>
                <a:lnTo>
                  <a:pt x="21431" y="100013"/>
                </a:lnTo>
                <a:cubicBezTo>
                  <a:pt x="9599" y="100013"/>
                  <a:pt x="0" y="90413"/>
                  <a:pt x="0" y="78581"/>
                </a:cubicBezTo>
                <a:lnTo>
                  <a:pt x="0" y="35719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2809875" y="2446020"/>
            <a:ext cx="1943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Fishbone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2828925" y="2750820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kern="0" spc="2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Multi-dimensional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2857500" y="3017401"/>
            <a:ext cx="1847850" cy="571500"/>
          </a:xfrm>
          <a:custGeom>
            <a:avLst/>
            <a:gdLst/>
            <a:ahLst/>
            <a:cxnLst/>
            <a:rect l="l" t="t" r="r" b="b"/>
            <a:pathLst>
              <a:path w="1847850" h="571500">
                <a:moveTo>
                  <a:pt x="76198" y="0"/>
                </a:moveTo>
                <a:lnTo>
                  <a:pt x="1771652" y="0"/>
                </a:lnTo>
                <a:cubicBezTo>
                  <a:pt x="1813735" y="0"/>
                  <a:pt x="1847850" y="34115"/>
                  <a:pt x="1847850" y="76198"/>
                </a:cubicBezTo>
                <a:lnTo>
                  <a:pt x="1847850" y="495302"/>
                </a:lnTo>
                <a:cubicBezTo>
                  <a:pt x="1847850" y="537385"/>
                  <a:pt x="1813735" y="571500"/>
                  <a:pt x="17716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2933700" y="30936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2933700" y="33222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ปัญหาหลายมิติ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857500" y="3665101"/>
            <a:ext cx="1847850" cy="571500"/>
          </a:xfrm>
          <a:custGeom>
            <a:avLst/>
            <a:gdLst/>
            <a:ahLst/>
            <a:cxnLst/>
            <a:rect l="l" t="t" r="r" b="b"/>
            <a:pathLst>
              <a:path w="1847850" h="571500">
                <a:moveTo>
                  <a:pt x="76198" y="0"/>
                </a:moveTo>
                <a:lnTo>
                  <a:pt x="1771652" y="0"/>
                </a:lnTo>
                <a:cubicBezTo>
                  <a:pt x="1813735" y="0"/>
                  <a:pt x="1847850" y="34115"/>
                  <a:pt x="1847850" y="76198"/>
                </a:cubicBezTo>
                <a:lnTo>
                  <a:pt x="1847850" y="495302"/>
                </a:lnTo>
                <a:cubicBezTo>
                  <a:pt x="1847850" y="537385"/>
                  <a:pt x="1813735" y="571500"/>
                  <a:pt x="17716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2933700" y="37413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933700" y="39699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จัดหมวด ครอบคลุม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2857500" y="5505570"/>
            <a:ext cx="1847850" cy="7620"/>
          </a:xfrm>
          <a:custGeom>
            <a:avLst/>
            <a:gdLst/>
            <a:ahLst/>
            <a:cxnLst/>
            <a:rect l="l" t="t" r="r" b="b"/>
            <a:pathLst>
              <a:path w="1847850" h="7620">
                <a:moveTo>
                  <a:pt x="0" y="0"/>
                </a:moveTo>
                <a:lnTo>
                  <a:pt x="1847850" y="0"/>
                </a:lnTo>
                <a:lnTo>
                  <a:pt x="18478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2828925" y="5623680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คุณภาพบริการ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017770" y="1642110"/>
            <a:ext cx="2160270" cy="4293870"/>
          </a:xfrm>
          <a:custGeom>
            <a:avLst/>
            <a:gdLst/>
            <a:ahLst/>
            <a:cxnLst/>
            <a:rect l="l" t="t" r="r" b="b"/>
            <a:pathLst>
              <a:path w="2160270" h="4293870">
                <a:moveTo>
                  <a:pt x="114300" y="0"/>
                </a:moveTo>
                <a:lnTo>
                  <a:pt x="2045970" y="0"/>
                </a:lnTo>
                <a:cubicBezTo>
                  <a:pt x="2109096" y="0"/>
                  <a:pt x="2160270" y="51174"/>
                  <a:pt x="2160270" y="114300"/>
                </a:cubicBezTo>
                <a:lnTo>
                  <a:pt x="2160270" y="4179570"/>
                </a:lnTo>
                <a:cubicBezTo>
                  <a:pt x="2160270" y="4242696"/>
                  <a:pt x="2109096" y="4293870"/>
                  <a:pt x="2045970" y="4293870"/>
                </a:cubicBezTo>
                <a:lnTo>
                  <a:pt x="114300" y="4293870"/>
                </a:lnTo>
                <a:cubicBezTo>
                  <a:pt x="51174" y="4293870"/>
                  <a:pt x="0" y="4242696"/>
                  <a:pt x="0" y="41795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143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5829300" y="17983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5981700" y="19507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5126355" y="2446020"/>
            <a:ext cx="1943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SEM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145405" y="2750820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kern="0" spc="2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Multi-level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173980" y="3017401"/>
            <a:ext cx="1847850" cy="571500"/>
          </a:xfrm>
          <a:custGeom>
            <a:avLst/>
            <a:gdLst/>
            <a:ahLst/>
            <a:cxnLst/>
            <a:rect l="l" t="t" r="r" b="b"/>
            <a:pathLst>
              <a:path w="1847850" h="571500">
                <a:moveTo>
                  <a:pt x="76198" y="0"/>
                </a:moveTo>
                <a:lnTo>
                  <a:pt x="1771652" y="0"/>
                </a:lnTo>
                <a:cubicBezTo>
                  <a:pt x="1813735" y="0"/>
                  <a:pt x="1847850" y="34115"/>
                  <a:pt x="1847850" y="76198"/>
                </a:cubicBezTo>
                <a:lnTo>
                  <a:pt x="1847850" y="495302"/>
                </a:lnTo>
                <a:cubicBezTo>
                  <a:pt x="1847850" y="537385"/>
                  <a:pt x="1813735" y="571500"/>
                  <a:pt x="17716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5250180" y="30936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250180" y="33222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ปัญหาพฤติกรรมสุขภาพ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173980" y="3665101"/>
            <a:ext cx="1847850" cy="571500"/>
          </a:xfrm>
          <a:custGeom>
            <a:avLst/>
            <a:gdLst/>
            <a:ahLst/>
            <a:cxnLst/>
            <a:rect l="l" t="t" r="r" b="b"/>
            <a:pathLst>
              <a:path w="1847850" h="571500">
                <a:moveTo>
                  <a:pt x="76198" y="0"/>
                </a:moveTo>
                <a:lnTo>
                  <a:pt x="1771652" y="0"/>
                </a:lnTo>
                <a:cubicBezTo>
                  <a:pt x="1813735" y="0"/>
                  <a:pt x="1847850" y="34115"/>
                  <a:pt x="1847850" y="76198"/>
                </a:cubicBezTo>
                <a:lnTo>
                  <a:pt x="1847850" y="495302"/>
                </a:lnTo>
                <a:cubicBezTo>
                  <a:pt x="1847850" y="537385"/>
                  <a:pt x="1813735" y="571500"/>
                  <a:pt x="17716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5250180" y="37413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250180" y="39699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หลายระดับ ครบวงจร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173980" y="5505570"/>
            <a:ext cx="1847850" cy="7620"/>
          </a:xfrm>
          <a:custGeom>
            <a:avLst/>
            <a:gdLst/>
            <a:ahLst/>
            <a:cxnLst/>
            <a:rect l="l" t="t" r="r" b="b"/>
            <a:pathLst>
              <a:path w="1847850" h="7620">
                <a:moveTo>
                  <a:pt x="0" y="0"/>
                </a:moveTo>
                <a:lnTo>
                  <a:pt x="1847850" y="0"/>
                </a:lnTo>
                <a:lnTo>
                  <a:pt x="18478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5145405" y="5623680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สูบบุหรี่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334250" y="1642110"/>
            <a:ext cx="2160270" cy="4293870"/>
          </a:xfrm>
          <a:custGeom>
            <a:avLst/>
            <a:gdLst/>
            <a:ahLst/>
            <a:cxnLst/>
            <a:rect l="l" t="t" r="r" b="b"/>
            <a:pathLst>
              <a:path w="2160270" h="4293870">
                <a:moveTo>
                  <a:pt x="114300" y="0"/>
                </a:moveTo>
                <a:lnTo>
                  <a:pt x="2045970" y="0"/>
                </a:lnTo>
                <a:cubicBezTo>
                  <a:pt x="2109096" y="0"/>
                  <a:pt x="2160270" y="51174"/>
                  <a:pt x="2160270" y="114300"/>
                </a:cubicBezTo>
                <a:lnTo>
                  <a:pt x="2160270" y="4179570"/>
                </a:lnTo>
                <a:cubicBezTo>
                  <a:pt x="2160270" y="4242696"/>
                  <a:pt x="2109096" y="4293870"/>
                  <a:pt x="2045970" y="4293870"/>
                </a:cubicBezTo>
                <a:lnTo>
                  <a:pt x="114300" y="4293870"/>
                </a:lnTo>
                <a:cubicBezTo>
                  <a:pt x="51174" y="4293870"/>
                  <a:pt x="0" y="4242696"/>
                  <a:pt x="0" y="41795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143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8145780" y="17983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8298180" y="19507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7442835" y="2446020"/>
            <a:ext cx="1943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Pareto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461885" y="2750820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kern="0" spc="2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Data-driven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490460" y="3017401"/>
            <a:ext cx="1847850" cy="571500"/>
          </a:xfrm>
          <a:custGeom>
            <a:avLst/>
            <a:gdLst/>
            <a:ahLst/>
            <a:cxnLst/>
            <a:rect l="l" t="t" r="r" b="b"/>
            <a:pathLst>
              <a:path w="1847850" h="571500">
                <a:moveTo>
                  <a:pt x="76198" y="0"/>
                </a:moveTo>
                <a:lnTo>
                  <a:pt x="1771652" y="0"/>
                </a:lnTo>
                <a:cubicBezTo>
                  <a:pt x="1813735" y="0"/>
                  <a:pt x="1847850" y="34115"/>
                  <a:pt x="1847850" y="76198"/>
                </a:cubicBezTo>
                <a:lnTo>
                  <a:pt x="1847850" y="495302"/>
                </a:lnTo>
                <a:cubicBezTo>
                  <a:pt x="1847850" y="537385"/>
                  <a:pt x="1813735" y="571500"/>
                  <a:pt x="17716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7566660" y="30936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566660" y="33222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มีข้อมูลเชิงปริมาณ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490460" y="3665101"/>
            <a:ext cx="1847850" cy="571500"/>
          </a:xfrm>
          <a:custGeom>
            <a:avLst/>
            <a:gdLst/>
            <a:ahLst/>
            <a:cxnLst/>
            <a:rect l="l" t="t" r="r" b="b"/>
            <a:pathLst>
              <a:path w="1847850" h="571500">
                <a:moveTo>
                  <a:pt x="76198" y="0"/>
                </a:moveTo>
                <a:lnTo>
                  <a:pt x="1771652" y="0"/>
                </a:lnTo>
                <a:cubicBezTo>
                  <a:pt x="1813735" y="0"/>
                  <a:pt x="1847850" y="34115"/>
                  <a:pt x="1847850" y="76198"/>
                </a:cubicBezTo>
                <a:lnTo>
                  <a:pt x="1847850" y="495302"/>
                </a:lnTo>
                <a:cubicBezTo>
                  <a:pt x="1847850" y="537385"/>
                  <a:pt x="1813735" y="571500"/>
                  <a:pt x="17716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7566660" y="37413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566660" y="39699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Prioritize สาเหตุหลัก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490460" y="5505570"/>
            <a:ext cx="1847850" cy="7620"/>
          </a:xfrm>
          <a:custGeom>
            <a:avLst/>
            <a:gdLst/>
            <a:ahLst/>
            <a:cxnLst/>
            <a:rect l="l" t="t" r="r" b="b"/>
            <a:pathLst>
              <a:path w="1847850" h="7620">
                <a:moveTo>
                  <a:pt x="0" y="0"/>
                </a:moveTo>
                <a:lnTo>
                  <a:pt x="1847850" y="0"/>
                </a:lnTo>
                <a:lnTo>
                  <a:pt x="18478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7461885" y="5623680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ข้อร้องเรียน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9650730" y="1642110"/>
            <a:ext cx="2160270" cy="4293870"/>
          </a:xfrm>
          <a:custGeom>
            <a:avLst/>
            <a:gdLst/>
            <a:ahLst/>
            <a:cxnLst/>
            <a:rect l="l" t="t" r="r" b="b"/>
            <a:pathLst>
              <a:path w="2160270" h="4293870">
                <a:moveTo>
                  <a:pt x="114300" y="0"/>
                </a:moveTo>
                <a:lnTo>
                  <a:pt x="2045970" y="0"/>
                </a:lnTo>
                <a:cubicBezTo>
                  <a:pt x="2109096" y="0"/>
                  <a:pt x="2160270" y="51174"/>
                  <a:pt x="2160270" y="114300"/>
                </a:cubicBezTo>
                <a:lnTo>
                  <a:pt x="2160270" y="4179570"/>
                </a:lnTo>
                <a:cubicBezTo>
                  <a:pt x="2160270" y="4242696"/>
                  <a:pt x="2109096" y="4293870"/>
                  <a:pt x="2045970" y="4293870"/>
                </a:cubicBezTo>
                <a:lnTo>
                  <a:pt x="114300" y="4293870"/>
                </a:lnTo>
                <a:cubicBezTo>
                  <a:pt x="51174" y="4293870"/>
                  <a:pt x="0" y="4242696"/>
                  <a:pt x="0" y="417957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143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8" name="Shape 56"/>
          <p:cNvSpPr/>
          <p:nvPr/>
        </p:nvSpPr>
        <p:spPr>
          <a:xfrm>
            <a:off x="10462260" y="17983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Shape 57"/>
          <p:cNvSpPr/>
          <p:nvPr/>
        </p:nvSpPr>
        <p:spPr>
          <a:xfrm>
            <a:off x="10614660" y="195072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57" y="85725"/>
                </a:moveTo>
                <a:lnTo>
                  <a:pt x="217884" y="85725"/>
                </a:lnTo>
                <a:cubicBezTo>
                  <a:pt x="223823" y="85725"/>
                  <a:pt x="228600" y="80948"/>
                  <a:pt x="228600" y="75009"/>
                </a:cubicBezTo>
                <a:lnTo>
                  <a:pt x="228600" y="10716"/>
                </a:lnTo>
                <a:cubicBezTo>
                  <a:pt x="228600" y="6385"/>
                  <a:pt x="226010" y="2456"/>
                  <a:pt x="221992" y="804"/>
                </a:cubicBezTo>
                <a:cubicBezTo>
                  <a:pt x="217974" y="-848"/>
                  <a:pt x="213375" y="89"/>
                  <a:pt x="210294" y="3125"/>
                </a:cubicBezTo>
                <a:lnTo>
                  <a:pt x="187211" y="26253"/>
                </a:lnTo>
                <a:cubicBezTo>
                  <a:pt x="167432" y="9867"/>
                  <a:pt x="141982" y="0"/>
                  <a:pt x="114300" y="0"/>
                </a:cubicBezTo>
                <a:cubicBezTo>
                  <a:pt x="56704" y="0"/>
                  <a:pt x="9064" y="42595"/>
                  <a:pt x="1161" y="98003"/>
                </a:cubicBezTo>
                <a:cubicBezTo>
                  <a:pt x="45" y="105817"/>
                  <a:pt x="5447" y="113050"/>
                  <a:pt x="13261" y="114166"/>
                </a:cubicBezTo>
                <a:cubicBezTo>
                  <a:pt x="21074" y="115282"/>
                  <a:pt x="28307" y="109835"/>
                  <a:pt x="29423" y="102066"/>
                </a:cubicBezTo>
                <a:cubicBezTo>
                  <a:pt x="35362" y="60499"/>
                  <a:pt x="71125" y="28575"/>
                  <a:pt x="114300" y="28575"/>
                </a:cubicBezTo>
                <a:cubicBezTo>
                  <a:pt x="134124" y="28575"/>
                  <a:pt x="152340" y="35272"/>
                  <a:pt x="166851" y="46568"/>
                </a:cubicBezTo>
                <a:lnTo>
                  <a:pt x="146000" y="67419"/>
                </a:lnTo>
                <a:cubicBezTo>
                  <a:pt x="142920" y="70500"/>
                  <a:pt x="142027" y="75099"/>
                  <a:pt x="143679" y="79117"/>
                </a:cubicBezTo>
                <a:cubicBezTo>
                  <a:pt x="145331" y="83135"/>
                  <a:pt x="149260" y="85725"/>
                  <a:pt x="153591" y="85725"/>
                </a:cubicBezTo>
                <a:lnTo>
                  <a:pt x="214357" y="85725"/>
                </a:lnTo>
                <a:close/>
                <a:moveTo>
                  <a:pt x="227484" y="130597"/>
                </a:moveTo>
                <a:cubicBezTo>
                  <a:pt x="228600" y="122783"/>
                  <a:pt x="223153" y="115550"/>
                  <a:pt x="215384" y="114434"/>
                </a:cubicBezTo>
                <a:cubicBezTo>
                  <a:pt x="207615" y="113318"/>
                  <a:pt x="200338" y="118765"/>
                  <a:pt x="199221" y="126534"/>
                </a:cubicBezTo>
                <a:cubicBezTo>
                  <a:pt x="193283" y="168057"/>
                  <a:pt x="157520" y="199980"/>
                  <a:pt x="114345" y="199980"/>
                </a:cubicBezTo>
                <a:cubicBezTo>
                  <a:pt x="94521" y="199980"/>
                  <a:pt x="76304" y="193283"/>
                  <a:pt x="61793" y="181987"/>
                </a:cubicBezTo>
                <a:lnTo>
                  <a:pt x="82600" y="161181"/>
                </a:lnTo>
                <a:cubicBezTo>
                  <a:pt x="85680" y="158100"/>
                  <a:pt x="86573" y="153501"/>
                  <a:pt x="84921" y="149483"/>
                </a:cubicBezTo>
                <a:cubicBezTo>
                  <a:pt x="83269" y="145465"/>
                  <a:pt x="79340" y="142875"/>
                  <a:pt x="75009" y="142875"/>
                </a:cubicBezTo>
                <a:lnTo>
                  <a:pt x="10716" y="142875"/>
                </a:lnTo>
                <a:cubicBezTo>
                  <a:pt x="4777" y="142875"/>
                  <a:pt x="0" y="147652"/>
                  <a:pt x="0" y="153591"/>
                </a:cubicBezTo>
                <a:lnTo>
                  <a:pt x="0" y="217884"/>
                </a:lnTo>
                <a:cubicBezTo>
                  <a:pt x="0" y="222215"/>
                  <a:pt x="2590" y="226144"/>
                  <a:pt x="6608" y="227796"/>
                </a:cubicBezTo>
                <a:cubicBezTo>
                  <a:pt x="10626" y="229448"/>
                  <a:pt x="15225" y="228511"/>
                  <a:pt x="18306" y="225475"/>
                </a:cubicBezTo>
                <a:lnTo>
                  <a:pt x="41434" y="202347"/>
                </a:lnTo>
                <a:cubicBezTo>
                  <a:pt x="61168" y="218733"/>
                  <a:pt x="86618" y="228600"/>
                  <a:pt x="114300" y="228600"/>
                </a:cubicBezTo>
                <a:cubicBezTo>
                  <a:pt x="171896" y="228600"/>
                  <a:pt x="219536" y="186005"/>
                  <a:pt x="227439" y="130597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9759315" y="2446020"/>
            <a:ext cx="1943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CLD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9778365" y="2750820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kern="0" spc="2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Dynamics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9806940" y="3017401"/>
            <a:ext cx="1847850" cy="571500"/>
          </a:xfrm>
          <a:custGeom>
            <a:avLst/>
            <a:gdLst/>
            <a:ahLst/>
            <a:cxnLst/>
            <a:rect l="l" t="t" r="r" b="b"/>
            <a:pathLst>
              <a:path w="1847850" h="571500">
                <a:moveTo>
                  <a:pt x="76198" y="0"/>
                </a:moveTo>
                <a:lnTo>
                  <a:pt x="1771652" y="0"/>
                </a:lnTo>
                <a:cubicBezTo>
                  <a:pt x="1813735" y="0"/>
                  <a:pt x="1847850" y="34115"/>
                  <a:pt x="1847850" y="76198"/>
                </a:cubicBezTo>
                <a:lnTo>
                  <a:pt x="1847850" y="495302"/>
                </a:lnTo>
                <a:cubicBezTo>
                  <a:pt x="1847850" y="537385"/>
                  <a:pt x="1813735" y="571500"/>
                  <a:pt x="17716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Text 61"/>
          <p:cNvSpPr/>
          <p:nvPr/>
        </p:nvSpPr>
        <p:spPr>
          <a:xfrm>
            <a:off x="9883140" y="30936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9883140" y="33222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ปัญหาระบบซับซ้อน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9806940" y="3665101"/>
            <a:ext cx="1847850" cy="571500"/>
          </a:xfrm>
          <a:custGeom>
            <a:avLst/>
            <a:gdLst/>
            <a:ahLst/>
            <a:cxnLst/>
            <a:rect l="l" t="t" r="r" b="b"/>
            <a:pathLst>
              <a:path w="1847850" h="571500">
                <a:moveTo>
                  <a:pt x="76198" y="0"/>
                </a:moveTo>
                <a:lnTo>
                  <a:pt x="1771652" y="0"/>
                </a:lnTo>
                <a:cubicBezTo>
                  <a:pt x="1813735" y="0"/>
                  <a:pt x="1847850" y="34115"/>
                  <a:pt x="1847850" y="76198"/>
                </a:cubicBezTo>
                <a:lnTo>
                  <a:pt x="1847850" y="495302"/>
                </a:lnTo>
                <a:cubicBezTo>
                  <a:pt x="1847850" y="537385"/>
                  <a:pt x="1813735" y="571500"/>
                  <a:pt x="177165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6" name="Text 64"/>
          <p:cNvSpPr/>
          <p:nvPr/>
        </p:nvSpPr>
        <p:spPr>
          <a:xfrm>
            <a:off x="9883140" y="37413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9883140" y="3969901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Feedback loops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9806940" y="5505570"/>
            <a:ext cx="1847850" cy="7620"/>
          </a:xfrm>
          <a:custGeom>
            <a:avLst/>
            <a:gdLst/>
            <a:ahLst/>
            <a:cxnLst/>
            <a:rect l="l" t="t" r="r" b="b"/>
            <a:pathLst>
              <a:path w="1847850" h="7620">
                <a:moveTo>
                  <a:pt x="0" y="0"/>
                </a:moveTo>
                <a:lnTo>
                  <a:pt x="1847850" y="0"/>
                </a:lnTo>
                <a:lnTo>
                  <a:pt x="18478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9" name="Text 67"/>
          <p:cNvSpPr/>
          <p:nvPr/>
        </p:nvSpPr>
        <p:spPr>
          <a:xfrm>
            <a:off x="9778365" y="5623680"/>
            <a:ext cx="1905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ขาดบุคลากร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381000" y="6092190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1" name="Shape 69"/>
          <p:cNvSpPr/>
          <p:nvPr/>
        </p:nvSpPr>
        <p:spPr>
          <a:xfrm>
            <a:off x="400050" y="62865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2" name="Text 70"/>
          <p:cNvSpPr/>
          <p:nvPr/>
        </p:nvSpPr>
        <p:spPr>
          <a:xfrm>
            <a:off x="628650" y="6248400"/>
            <a:ext cx="11258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หลักการเลือก: ประเมินลักษณะปัญหา → ข้อมูลที่มี → ทรัพยากรทีม → เลือกเครื่องมือ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182863" y="410415"/>
            <a:ext cx="1826964" cy="440675"/>
          </a:xfrm>
          <a:custGeom>
            <a:avLst/>
            <a:gdLst/>
            <a:ahLst/>
            <a:cxnLst/>
            <a:rect l="l" t="t" r="r" b="b"/>
            <a:pathLst>
              <a:path w="1826964" h="440675">
                <a:moveTo>
                  <a:pt x="220337" y="0"/>
                </a:moveTo>
                <a:lnTo>
                  <a:pt x="1606627" y="0"/>
                </a:lnTo>
                <a:cubicBezTo>
                  <a:pt x="1728315" y="0"/>
                  <a:pt x="1826964" y="98648"/>
                  <a:pt x="1826964" y="220337"/>
                </a:cubicBezTo>
                <a:lnTo>
                  <a:pt x="1826964" y="220337"/>
                </a:lnTo>
                <a:cubicBezTo>
                  <a:pt x="1826964" y="342026"/>
                  <a:pt x="1728315" y="440675"/>
                  <a:pt x="1606627" y="440675"/>
                </a:cubicBezTo>
                <a:lnTo>
                  <a:pt x="220337" y="440675"/>
                </a:lnTo>
                <a:cubicBezTo>
                  <a:pt x="98648" y="440675"/>
                  <a:pt x="0" y="342026"/>
                  <a:pt x="0" y="220337"/>
                </a:cubicBezTo>
                <a:lnTo>
                  <a:pt x="0" y="220337"/>
                </a:lnTo>
                <a:cubicBezTo>
                  <a:pt x="0" y="98648"/>
                  <a:pt x="98648" y="0"/>
                  <a:pt x="220337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5426152" y="583442"/>
            <a:ext cx="165253" cy="165253"/>
          </a:xfrm>
          <a:custGeom>
            <a:avLst/>
            <a:gdLst/>
            <a:ahLst/>
            <a:cxnLst/>
            <a:rect l="l" t="t" r="r" b="b"/>
            <a:pathLst>
              <a:path w="165253" h="165253">
                <a:moveTo>
                  <a:pt x="162219" y="89921"/>
                </a:moveTo>
                <a:cubicBezTo>
                  <a:pt x="166254" y="85886"/>
                  <a:pt x="166254" y="79334"/>
                  <a:pt x="162219" y="75300"/>
                </a:cubicBezTo>
                <a:lnTo>
                  <a:pt x="110578" y="23658"/>
                </a:lnTo>
                <a:cubicBezTo>
                  <a:pt x="106543" y="19624"/>
                  <a:pt x="99991" y="19624"/>
                  <a:pt x="95956" y="23658"/>
                </a:cubicBezTo>
                <a:cubicBezTo>
                  <a:pt x="91922" y="27693"/>
                  <a:pt x="91922" y="34245"/>
                  <a:pt x="95956" y="38279"/>
                </a:cubicBezTo>
                <a:lnTo>
                  <a:pt x="129975" y="72298"/>
                </a:lnTo>
                <a:lnTo>
                  <a:pt x="10328" y="72298"/>
                </a:lnTo>
                <a:cubicBezTo>
                  <a:pt x="4615" y="72298"/>
                  <a:pt x="0" y="76914"/>
                  <a:pt x="0" y="82627"/>
                </a:cubicBezTo>
                <a:cubicBezTo>
                  <a:pt x="0" y="88339"/>
                  <a:pt x="4615" y="92955"/>
                  <a:pt x="10328" y="92955"/>
                </a:cubicBezTo>
                <a:lnTo>
                  <a:pt x="129975" y="92955"/>
                </a:lnTo>
                <a:lnTo>
                  <a:pt x="95956" y="126974"/>
                </a:lnTo>
                <a:cubicBezTo>
                  <a:pt x="91922" y="131008"/>
                  <a:pt x="91922" y="137560"/>
                  <a:pt x="95956" y="141595"/>
                </a:cubicBezTo>
                <a:cubicBezTo>
                  <a:pt x="99991" y="145629"/>
                  <a:pt x="106543" y="145629"/>
                  <a:pt x="110578" y="141595"/>
                </a:cubicBezTo>
                <a:lnTo>
                  <a:pt x="162219" y="89953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5591405" y="520584"/>
            <a:ext cx="1138410" cy="2203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7" b="1" kern="0" spc="29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ต่อไป: หัวข้อ 2.3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233565" y="902472"/>
            <a:ext cx="5728771" cy="13771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33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เชื่อมต่อสู่การวิเคราะห์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433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ปัจจัยเสี่ยงเชิงระบบ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667928" y="2499918"/>
            <a:ext cx="4856602" cy="71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73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นำผลการวิเคราะห์สาเหตุ (Root Causes) ไปวิเคราะห์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173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ปัจจัยเสี่ยงเชิงระบบ (SDOH) และ Barrier ต่อไป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966636" y="3325254"/>
            <a:ext cx="6259417" cy="3321586"/>
          </a:xfrm>
          <a:custGeom>
            <a:avLst/>
            <a:gdLst/>
            <a:ahLst/>
            <a:cxnLst/>
            <a:rect l="l" t="t" r="r" b="b"/>
            <a:pathLst>
              <a:path w="6259417" h="3321586">
                <a:moveTo>
                  <a:pt x="220321" y="0"/>
                </a:moveTo>
                <a:lnTo>
                  <a:pt x="6039096" y="0"/>
                </a:lnTo>
                <a:cubicBezTo>
                  <a:pt x="6160776" y="0"/>
                  <a:pt x="6259417" y="98641"/>
                  <a:pt x="6259417" y="220321"/>
                </a:cubicBezTo>
                <a:lnTo>
                  <a:pt x="6259417" y="3101265"/>
                </a:lnTo>
                <a:cubicBezTo>
                  <a:pt x="6259417" y="3222945"/>
                  <a:pt x="6160776" y="3321586"/>
                  <a:pt x="6039096" y="3321586"/>
                </a:cubicBezTo>
                <a:lnTo>
                  <a:pt x="220321" y="3321586"/>
                </a:lnTo>
                <a:cubicBezTo>
                  <a:pt x="98641" y="3321586"/>
                  <a:pt x="0" y="3222945"/>
                  <a:pt x="0" y="3101265"/>
                </a:cubicBezTo>
                <a:lnTo>
                  <a:pt x="0" y="220321"/>
                </a:lnTo>
                <a:cubicBezTo>
                  <a:pt x="0" y="98641"/>
                  <a:pt x="98641" y="0"/>
                  <a:pt x="220321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20337" dist="36723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3146922" y="3875316"/>
            <a:ext cx="5756313" cy="257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4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สื่อแนะนำสำหรับการศึกษาเพิ่มเติม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261681" y="4435204"/>
            <a:ext cx="2763398" cy="697735"/>
          </a:xfrm>
          <a:custGeom>
            <a:avLst/>
            <a:gdLst/>
            <a:ahLst/>
            <a:cxnLst/>
            <a:rect l="l" t="t" r="r" b="b"/>
            <a:pathLst>
              <a:path w="2763398" h="697735">
                <a:moveTo>
                  <a:pt x="110165" y="0"/>
                </a:moveTo>
                <a:lnTo>
                  <a:pt x="2653232" y="0"/>
                </a:lnTo>
                <a:cubicBezTo>
                  <a:pt x="2714075" y="0"/>
                  <a:pt x="2763398" y="49323"/>
                  <a:pt x="2763398" y="110165"/>
                </a:cubicBezTo>
                <a:lnTo>
                  <a:pt x="2763398" y="587570"/>
                </a:lnTo>
                <a:cubicBezTo>
                  <a:pt x="2763398" y="648412"/>
                  <a:pt x="2714075" y="697735"/>
                  <a:pt x="2653232" y="697735"/>
                </a:cubicBezTo>
                <a:lnTo>
                  <a:pt x="110165" y="697735"/>
                </a:lnTo>
                <a:cubicBezTo>
                  <a:pt x="49323" y="697735"/>
                  <a:pt x="0" y="648412"/>
                  <a:pt x="0" y="587570"/>
                </a:cubicBezTo>
                <a:lnTo>
                  <a:pt x="0" y="110165"/>
                </a:lnTo>
                <a:cubicBezTo>
                  <a:pt x="0" y="49363"/>
                  <a:pt x="49363" y="0"/>
                  <a:pt x="1101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3463657" y="4673902"/>
            <a:ext cx="165253" cy="220337"/>
          </a:xfrm>
          <a:custGeom>
            <a:avLst/>
            <a:gdLst/>
            <a:ahLst/>
            <a:cxnLst/>
            <a:rect l="l" t="t" r="r" b="b"/>
            <a:pathLst>
              <a:path w="165253" h="220337">
                <a:moveTo>
                  <a:pt x="0" y="27542"/>
                </a:moveTo>
                <a:cubicBezTo>
                  <a:pt x="0" y="12351"/>
                  <a:pt x="12351" y="0"/>
                  <a:pt x="27542" y="0"/>
                </a:cubicBezTo>
                <a:lnTo>
                  <a:pt x="91879" y="0"/>
                </a:lnTo>
                <a:cubicBezTo>
                  <a:pt x="99195" y="0"/>
                  <a:pt x="106209" y="2883"/>
                  <a:pt x="111374" y="8047"/>
                </a:cubicBezTo>
                <a:lnTo>
                  <a:pt x="157206" y="53922"/>
                </a:lnTo>
                <a:cubicBezTo>
                  <a:pt x="162370" y="59087"/>
                  <a:pt x="165253" y="66101"/>
                  <a:pt x="165253" y="73417"/>
                </a:cubicBezTo>
                <a:lnTo>
                  <a:pt x="165253" y="192795"/>
                </a:lnTo>
                <a:cubicBezTo>
                  <a:pt x="165253" y="207986"/>
                  <a:pt x="152902" y="220337"/>
                  <a:pt x="137711" y="220337"/>
                </a:cubicBezTo>
                <a:lnTo>
                  <a:pt x="27542" y="220337"/>
                </a:lnTo>
                <a:cubicBezTo>
                  <a:pt x="12351" y="220337"/>
                  <a:pt x="0" y="207986"/>
                  <a:pt x="0" y="192795"/>
                </a:cubicBezTo>
                <a:lnTo>
                  <a:pt x="0" y="27542"/>
                </a:lnTo>
                <a:close/>
                <a:moveTo>
                  <a:pt x="89512" y="25175"/>
                </a:moveTo>
                <a:lnTo>
                  <a:pt x="89512" y="65413"/>
                </a:lnTo>
                <a:cubicBezTo>
                  <a:pt x="89512" y="71136"/>
                  <a:pt x="94117" y="75741"/>
                  <a:pt x="99840" y="75741"/>
                </a:cubicBezTo>
                <a:lnTo>
                  <a:pt x="140078" y="75741"/>
                </a:lnTo>
                <a:lnTo>
                  <a:pt x="89512" y="25175"/>
                </a:lnTo>
                <a:close/>
                <a:moveTo>
                  <a:pt x="51642" y="110169"/>
                </a:moveTo>
                <a:cubicBezTo>
                  <a:pt x="45918" y="110169"/>
                  <a:pt x="41313" y="114773"/>
                  <a:pt x="41313" y="120497"/>
                </a:cubicBezTo>
                <a:cubicBezTo>
                  <a:pt x="41313" y="126221"/>
                  <a:pt x="45918" y="130825"/>
                  <a:pt x="51642" y="130825"/>
                </a:cubicBezTo>
                <a:lnTo>
                  <a:pt x="113611" y="130825"/>
                </a:lnTo>
                <a:cubicBezTo>
                  <a:pt x="119335" y="130825"/>
                  <a:pt x="123940" y="126221"/>
                  <a:pt x="123940" y="120497"/>
                </a:cubicBezTo>
                <a:cubicBezTo>
                  <a:pt x="123940" y="114773"/>
                  <a:pt x="119335" y="110169"/>
                  <a:pt x="113611" y="110169"/>
                </a:cubicBezTo>
                <a:lnTo>
                  <a:pt x="51642" y="110169"/>
                </a:lnTo>
                <a:close/>
                <a:moveTo>
                  <a:pt x="51642" y="151482"/>
                </a:moveTo>
                <a:cubicBezTo>
                  <a:pt x="45918" y="151482"/>
                  <a:pt x="41313" y="156087"/>
                  <a:pt x="41313" y="161810"/>
                </a:cubicBezTo>
                <a:cubicBezTo>
                  <a:pt x="41313" y="167534"/>
                  <a:pt x="45918" y="172139"/>
                  <a:pt x="51642" y="172139"/>
                </a:cubicBezTo>
                <a:lnTo>
                  <a:pt x="113611" y="172139"/>
                </a:lnTo>
                <a:cubicBezTo>
                  <a:pt x="119335" y="172139"/>
                  <a:pt x="123940" y="167534"/>
                  <a:pt x="123940" y="161810"/>
                </a:cubicBezTo>
                <a:cubicBezTo>
                  <a:pt x="123940" y="156087"/>
                  <a:pt x="119335" y="151482"/>
                  <a:pt x="113611" y="151482"/>
                </a:cubicBezTo>
                <a:lnTo>
                  <a:pt x="51642" y="151482"/>
                </a:ln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3830886" y="4582095"/>
            <a:ext cx="1973855" cy="2203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M2-Handout-5-Whys-Guide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830886" y="4802433"/>
            <a:ext cx="1964675" cy="1836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คู่มือการใช้ 5 Whys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169446" y="4435204"/>
            <a:ext cx="2763398" cy="697735"/>
          </a:xfrm>
          <a:custGeom>
            <a:avLst/>
            <a:gdLst/>
            <a:ahLst/>
            <a:cxnLst/>
            <a:rect l="l" t="t" r="r" b="b"/>
            <a:pathLst>
              <a:path w="2763398" h="697735">
                <a:moveTo>
                  <a:pt x="110165" y="0"/>
                </a:moveTo>
                <a:lnTo>
                  <a:pt x="2653232" y="0"/>
                </a:lnTo>
                <a:cubicBezTo>
                  <a:pt x="2714075" y="0"/>
                  <a:pt x="2763398" y="49323"/>
                  <a:pt x="2763398" y="110165"/>
                </a:cubicBezTo>
                <a:lnTo>
                  <a:pt x="2763398" y="587570"/>
                </a:lnTo>
                <a:cubicBezTo>
                  <a:pt x="2763398" y="648412"/>
                  <a:pt x="2714075" y="697735"/>
                  <a:pt x="2653232" y="697735"/>
                </a:cubicBezTo>
                <a:lnTo>
                  <a:pt x="110165" y="697735"/>
                </a:lnTo>
                <a:cubicBezTo>
                  <a:pt x="49323" y="697735"/>
                  <a:pt x="0" y="648412"/>
                  <a:pt x="0" y="587570"/>
                </a:cubicBezTo>
                <a:lnTo>
                  <a:pt x="0" y="110165"/>
                </a:lnTo>
                <a:cubicBezTo>
                  <a:pt x="0" y="49363"/>
                  <a:pt x="49363" y="0"/>
                  <a:pt x="1101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371422" y="4673902"/>
            <a:ext cx="165253" cy="220337"/>
          </a:xfrm>
          <a:custGeom>
            <a:avLst/>
            <a:gdLst/>
            <a:ahLst/>
            <a:cxnLst/>
            <a:rect l="l" t="t" r="r" b="b"/>
            <a:pathLst>
              <a:path w="165253" h="220337">
                <a:moveTo>
                  <a:pt x="0" y="27542"/>
                </a:moveTo>
                <a:cubicBezTo>
                  <a:pt x="0" y="12351"/>
                  <a:pt x="12351" y="0"/>
                  <a:pt x="27542" y="0"/>
                </a:cubicBezTo>
                <a:lnTo>
                  <a:pt x="91879" y="0"/>
                </a:lnTo>
                <a:cubicBezTo>
                  <a:pt x="99195" y="0"/>
                  <a:pt x="106209" y="2883"/>
                  <a:pt x="111374" y="8047"/>
                </a:cubicBezTo>
                <a:lnTo>
                  <a:pt x="157206" y="53922"/>
                </a:lnTo>
                <a:cubicBezTo>
                  <a:pt x="162370" y="59087"/>
                  <a:pt x="165253" y="66101"/>
                  <a:pt x="165253" y="73417"/>
                </a:cubicBezTo>
                <a:lnTo>
                  <a:pt x="165253" y="192795"/>
                </a:lnTo>
                <a:cubicBezTo>
                  <a:pt x="165253" y="207986"/>
                  <a:pt x="152902" y="220337"/>
                  <a:pt x="137711" y="220337"/>
                </a:cubicBezTo>
                <a:lnTo>
                  <a:pt x="27542" y="220337"/>
                </a:lnTo>
                <a:cubicBezTo>
                  <a:pt x="12351" y="220337"/>
                  <a:pt x="0" y="207986"/>
                  <a:pt x="0" y="192795"/>
                </a:cubicBezTo>
                <a:lnTo>
                  <a:pt x="0" y="27542"/>
                </a:lnTo>
                <a:close/>
                <a:moveTo>
                  <a:pt x="89512" y="25175"/>
                </a:moveTo>
                <a:lnTo>
                  <a:pt x="89512" y="65413"/>
                </a:lnTo>
                <a:cubicBezTo>
                  <a:pt x="89512" y="71136"/>
                  <a:pt x="94117" y="75741"/>
                  <a:pt x="99840" y="75741"/>
                </a:cubicBezTo>
                <a:lnTo>
                  <a:pt x="140078" y="75741"/>
                </a:lnTo>
                <a:lnTo>
                  <a:pt x="89512" y="25175"/>
                </a:lnTo>
                <a:close/>
                <a:moveTo>
                  <a:pt x="51642" y="110169"/>
                </a:moveTo>
                <a:cubicBezTo>
                  <a:pt x="45918" y="110169"/>
                  <a:pt x="41313" y="114773"/>
                  <a:pt x="41313" y="120497"/>
                </a:cubicBezTo>
                <a:cubicBezTo>
                  <a:pt x="41313" y="126221"/>
                  <a:pt x="45918" y="130825"/>
                  <a:pt x="51642" y="130825"/>
                </a:cubicBezTo>
                <a:lnTo>
                  <a:pt x="113611" y="130825"/>
                </a:lnTo>
                <a:cubicBezTo>
                  <a:pt x="119335" y="130825"/>
                  <a:pt x="123940" y="126221"/>
                  <a:pt x="123940" y="120497"/>
                </a:cubicBezTo>
                <a:cubicBezTo>
                  <a:pt x="123940" y="114773"/>
                  <a:pt x="119335" y="110169"/>
                  <a:pt x="113611" y="110169"/>
                </a:cubicBezTo>
                <a:lnTo>
                  <a:pt x="51642" y="110169"/>
                </a:lnTo>
                <a:close/>
                <a:moveTo>
                  <a:pt x="51642" y="151482"/>
                </a:moveTo>
                <a:cubicBezTo>
                  <a:pt x="45918" y="151482"/>
                  <a:pt x="41313" y="156087"/>
                  <a:pt x="41313" y="161810"/>
                </a:cubicBezTo>
                <a:cubicBezTo>
                  <a:pt x="41313" y="167534"/>
                  <a:pt x="45918" y="172139"/>
                  <a:pt x="51642" y="172139"/>
                </a:cubicBezTo>
                <a:lnTo>
                  <a:pt x="113611" y="172139"/>
                </a:lnTo>
                <a:cubicBezTo>
                  <a:pt x="119335" y="172139"/>
                  <a:pt x="123940" y="167534"/>
                  <a:pt x="123940" y="161810"/>
                </a:cubicBezTo>
                <a:cubicBezTo>
                  <a:pt x="123940" y="156087"/>
                  <a:pt x="119335" y="151482"/>
                  <a:pt x="113611" y="151482"/>
                </a:cubicBezTo>
                <a:lnTo>
                  <a:pt x="51642" y="151482"/>
                </a:ln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6738651" y="4582095"/>
            <a:ext cx="2065663" cy="2203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M2-Handout-Fishbone-Guide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738651" y="4802433"/>
            <a:ext cx="2056482" cy="1836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คู่มือการใช้ Fishbone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61681" y="5279830"/>
            <a:ext cx="2763398" cy="697735"/>
          </a:xfrm>
          <a:custGeom>
            <a:avLst/>
            <a:gdLst/>
            <a:ahLst/>
            <a:cxnLst/>
            <a:rect l="l" t="t" r="r" b="b"/>
            <a:pathLst>
              <a:path w="2763398" h="697735">
                <a:moveTo>
                  <a:pt x="110165" y="0"/>
                </a:moveTo>
                <a:lnTo>
                  <a:pt x="2653232" y="0"/>
                </a:lnTo>
                <a:cubicBezTo>
                  <a:pt x="2714075" y="0"/>
                  <a:pt x="2763398" y="49323"/>
                  <a:pt x="2763398" y="110165"/>
                </a:cubicBezTo>
                <a:lnTo>
                  <a:pt x="2763398" y="587570"/>
                </a:lnTo>
                <a:cubicBezTo>
                  <a:pt x="2763398" y="648412"/>
                  <a:pt x="2714075" y="697735"/>
                  <a:pt x="2653232" y="697735"/>
                </a:cubicBezTo>
                <a:lnTo>
                  <a:pt x="110165" y="697735"/>
                </a:lnTo>
                <a:cubicBezTo>
                  <a:pt x="49323" y="697735"/>
                  <a:pt x="0" y="648412"/>
                  <a:pt x="0" y="587570"/>
                </a:cubicBezTo>
                <a:lnTo>
                  <a:pt x="0" y="110165"/>
                </a:lnTo>
                <a:cubicBezTo>
                  <a:pt x="0" y="49363"/>
                  <a:pt x="49363" y="0"/>
                  <a:pt x="1101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3463657" y="5518529"/>
            <a:ext cx="165253" cy="220337"/>
          </a:xfrm>
          <a:custGeom>
            <a:avLst/>
            <a:gdLst/>
            <a:ahLst/>
            <a:cxnLst/>
            <a:rect l="l" t="t" r="r" b="b"/>
            <a:pathLst>
              <a:path w="165253" h="220337">
                <a:moveTo>
                  <a:pt x="0" y="27542"/>
                </a:moveTo>
                <a:cubicBezTo>
                  <a:pt x="0" y="12351"/>
                  <a:pt x="12351" y="0"/>
                  <a:pt x="27542" y="0"/>
                </a:cubicBezTo>
                <a:lnTo>
                  <a:pt x="91879" y="0"/>
                </a:lnTo>
                <a:cubicBezTo>
                  <a:pt x="99195" y="0"/>
                  <a:pt x="106209" y="2883"/>
                  <a:pt x="111374" y="8047"/>
                </a:cubicBezTo>
                <a:lnTo>
                  <a:pt x="157206" y="53922"/>
                </a:lnTo>
                <a:cubicBezTo>
                  <a:pt x="162370" y="59087"/>
                  <a:pt x="165253" y="66101"/>
                  <a:pt x="165253" y="73417"/>
                </a:cubicBezTo>
                <a:lnTo>
                  <a:pt x="165253" y="192795"/>
                </a:lnTo>
                <a:cubicBezTo>
                  <a:pt x="165253" y="207986"/>
                  <a:pt x="152902" y="220337"/>
                  <a:pt x="137711" y="220337"/>
                </a:cubicBezTo>
                <a:lnTo>
                  <a:pt x="27542" y="220337"/>
                </a:lnTo>
                <a:cubicBezTo>
                  <a:pt x="12351" y="220337"/>
                  <a:pt x="0" y="207986"/>
                  <a:pt x="0" y="192795"/>
                </a:cubicBezTo>
                <a:lnTo>
                  <a:pt x="0" y="27542"/>
                </a:lnTo>
                <a:close/>
                <a:moveTo>
                  <a:pt x="89512" y="25175"/>
                </a:moveTo>
                <a:lnTo>
                  <a:pt x="89512" y="65413"/>
                </a:lnTo>
                <a:cubicBezTo>
                  <a:pt x="89512" y="71136"/>
                  <a:pt x="94117" y="75741"/>
                  <a:pt x="99840" y="75741"/>
                </a:cubicBezTo>
                <a:lnTo>
                  <a:pt x="140078" y="75741"/>
                </a:lnTo>
                <a:lnTo>
                  <a:pt x="89512" y="25175"/>
                </a:lnTo>
                <a:close/>
                <a:moveTo>
                  <a:pt x="51642" y="110169"/>
                </a:moveTo>
                <a:cubicBezTo>
                  <a:pt x="45918" y="110169"/>
                  <a:pt x="41313" y="114773"/>
                  <a:pt x="41313" y="120497"/>
                </a:cubicBezTo>
                <a:cubicBezTo>
                  <a:pt x="41313" y="126221"/>
                  <a:pt x="45918" y="130825"/>
                  <a:pt x="51642" y="130825"/>
                </a:cubicBezTo>
                <a:lnTo>
                  <a:pt x="113611" y="130825"/>
                </a:lnTo>
                <a:cubicBezTo>
                  <a:pt x="119335" y="130825"/>
                  <a:pt x="123940" y="126221"/>
                  <a:pt x="123940" y="120497"/>
                </a:cubicBezTo>
                <a:cubicBezTo>
                  <a:pt x="123940" y="114773"/>
                  <a:pt x="119335" y="110169"/>
                  <a:pt x="113611" y="110169"/>
                </a:cubicBezTo>
                <a:lnTo>
                  <a:pt x="51642" y="110169"/>
                </a:lnTo>
                <a:close/>
                <a:moveTo>
                  <a:pt x="51642" y="151482"/>
                </a:moveTo>
                <a:cubicBezTo>
                  <a:pt x="45918" y="151482"/>
                  <a:pt x="41313" y="156087"/>
                  <a:pt x="41313" y="161810"/>
                </a:cubicBezTo>
                <a:cubicBezTo>
                  <a:pt x="41313" y="167534"/>
                  <a:pt x="45918" y="172139"/>
                  <a:pt x="51642" y="172139"/>
                </a:cubicBezTo>
                <a:lnTo>
                  <a:pt x="113611" y="172139"/>
                </a:lnTo>
                <a:cubicBezTo>
                  <a:pt x="119335" y="172139"/>
                  <a:pt x="123940" y="167534"/>
                  <a:pt x="123940" y="161810"/>
                </a:cubicBezTo>
                <a:cubicBezTo>
                  <a:pt x="123940" y="156087"/>
                  <a:pt x="119335" y="151482"/>
                  <a:pt x="113611" y="151482"/>
                </a:cubicBezTo>
                <a:lnTo>
                  <a:pt x="51642" y="151482"/>
                </a:ln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3830886" y="5426722"/>
            <a:ext cx="2120747" cy="2203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M2-Handout-SEM-Framework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830886" y="5647059"/>
            <a:ext cx="2111566" cy="1836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กรอบ Social-Ecological Model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69446" y="5279830"/>
            <a:ext cx="2763398" cy="697735"/>
          </a:xfrm>
          <a:custGeom>
            <a:avLst/>
            <a:gdLst/>
            <a:ahLst/>
            <a:cxnLst/>
            <a:rect l="l" t="t" r="r" b="b"/>
            <a:pathLst>
              <a:path w="2763398" h="697735">
                <a:moveTo>
                  <a:pt x="110165" y="0"/>
                </a:moveTo>
                <a:lnTo>
                  <a:pt x="2653232" y="0"/>
                </a:lnTo>
                <a:cubicBezTo>
                  <a:pt x="2714075" y="0"/>
                  <a:pt x="2763398" y="49323"/>
                  <a:pt x="2763398" y="110165"/>
                </a:cubicBezTo>
                <a:lnTo>
                  <a:pt x="2763398" y="587570"/>
                </a:lnTo>
                <a:cubicBezTo>
                  <a:pt x="2763398" y="648412"/>
                  <a:pt x="2714075" y="697735"/>
                  <a:pt x="2653232" y="697735"/>
                </a:cubicBezTo>
                <a:lnTo>
                  <a:pt x="110165" y="697735"/>
                </a:lnTo>
                <a:cubicBezTo>
                  <a:pt x="49323" y="697735"/>
                  <a:pt x="0" y="648412"/>
                  <a:pt x="0" y="587570"/>
                </a:cubicBezTo>
                <a:lnTo>
                  <a:pt x="0" y="110165"/>
                </a:lnTo>
                <a:cubicBezTo>
                  <a:pt x="0" y="49363"/>
                  <a:pt x="49363" y="0"/>
                  <a:pt x="1101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371422" y="5518529"/>
            <a:ext cx="165253" cy="220337"/>
          </a:xfrm>
          <a:custGeom>
            <a:avLst/>
            <a:gdLst/>
            <a:ahLst/>
            <a:cxnLst/>
            <a:rect l="l" t="t" r="r" b="b"/>
            <a:pathLst>
              <a:path w="165253" h="220337">
                <a:moveTo>
                  <a:pt x="0" y="27542"/>
                </a:moveTo>
                <a:cubicBezTo>
                  <a:pt x="0" y="12351"/>
                  <a:pt x="12351" y="0"/>
                  <a:pt x="27542" y="0"/>
                </a:cubicBezTo>
                <a:lnTo>
                  <a:pt x="91879" y="0"/>
                </a:lnTo>
                <a:cubicBezTo>
                  <a:pt x="99195" y="0"/>
                  <a:pt x="106209" y="2883"/>
                  <a:pt x="111374" y="8047"/>
                </a:cubicBezTo>
                <a:lnTo>
                  <a:pt x="157206" y="53922"/>
                </a:lnTo>
                <a:cubicBezTo>
                  <a:pt x="162370" y="59087"/>
                  <a:pt x="165253" y="66101"/>
                  <a:pt x="165253" y="73417"/>
                </a:cubicBezTo>
                <a:lnTo>
                  <a:pt x="165253" y="192795"/>
                </a:lnTo>
                <a:cubicBezTo>
                  <a:pt x="165253" y="207986"/>
                  <a:pt x="152902" y="220337"/>
                  <a:pt x="137711" y="220337"/>
                </a:cubicBezTo>
                <a:lnTo>
                  <a:pt x="27542" y="220337"/>
                </a:lnTo>
                <a:cubicBezTo>
                  <a:pt x="12351" y="220337"/>
                  <a:pt x="0" y="207986"/>
                  <a:pt x="0" y="192795"/>
                </a:cubicBezTo>
                <a:lnTo>
                  <a:pt x="0" y="27542"/>
                </a:lnTo>
                <a:close/>
                <a:moveTo>
                  <a:pt x="89512" y="25175"/>
                </a:moveTo>
                <a:lnTo>
                  <a:pt x="89512" y="65413"/>
                </a:lnTo>
                <a:cubicBezTo>
                  <a:pt x="89512" y="71136"/>
                  <a:pt x="94117" y="75741"/>
                  <a:pt x="99840" y="75741"/>
                </a:cubicBezTo>
                <a:lnTo>
                  <a:pt x="140078" y="75741"/>
                </a:lnTo>
                <a:lnTo>
                  <a:pt x="89512" y="25175"/>
                </a:lnTo>
                <a:close/>
                <a:moveTo>
                  <a:pt x="51642" y="110169"/>
                </a:moveTo>
                <a:cubicBezTo>
                  <a:pt x="45918" y="110169"/>
                  <a:pt x="41313" y="114773"/>
                  <a:pt x="41313" y="120497"/>
                </a:cubicBezTo>
                <a:cubicBezTo>
                  <a:pt x="41313" y="126221"/>
                  <a:pt x="45918" y="130825"/>
                  <a:pt x="51642" y="130825"/>
                </a:cubicBezTo>
                <a:lnTo>
                  <a:pt x="113611" y="130825"/>
                </a:lnTo>
                <a:cubicBezTo>
                  <a:pt x="119335" y="130825"/>
                  <a:pt x="123940" y="126221"/>
                  <a:pt x="123940" y="120497"/>
                </a:cubicBezTo>
                <a:cubicBezTo>
                  <a:pt x="123940" y="114773"/>
                  <a:pt x="119335" y="110169"/>
                  <a:pt x="113611" y="110169"/>
                </a:cubicBezTo>
                <a:lnTo>
                  <a:pt x="51642" y="110169"/>
                </a:lnTo>
                <a:close/>
                <a:moveTo>
                  <a:pt x="51642" y="151482"/>
                </a:moveTo>
                <a:cubicBezTo>
                  <a:pt x="45918" y="151482"/>
                  <a:pt x="41313" y="156087"/>
                  <a:pt x="41313" y="161810"/>
                </a:cubicBezTo>
                <a:cubicBezTo>
                  <a:pt x="41313" y="167534"/>
                  <a:pt x="45918" y="172139"/>
                  <a:pt x="51642" y="172139"/>
                </a:cubicBezTo>
                <a:lnTo>
                  <a:pt x="113611" y="172139"/>
                </a:lnTo>
                <a:cubicBezTo>
                  <a:pt x="119335" y="172139"/>
                  <a:pt x="123940" y="167534"/>
                  <a:pt x="123940" y="161810"/>
                </a:cubicBezTo>
                <a:cubicBezTo>
                  <a:pt x="123940" y="156087"/>
                  <a:pt x="119335" y="151482"/>
                  <a:pt x="113611" y="151482"/>
                </a:cubicBezTo>
                <a:lnTo>
                  <a:pt x="51642" y="151482"/>
                </a:ln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738651" y="5426722"/>
            <a:ext cx="1845325" cy="2203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M2-Handout-Causal-Loop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738651" y="5647059"/>
            <a:ext cx="1836145" cy="1836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คู่มือการใช้ CLD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261681" y="6201575"/>
            <a:ext cx="5664506" cy="7345"/>
          </a:xfrm>
          <a:custGeom>
            <a:avLst/>
            <a:gdLst/>
            <a:ahLst/>
            <a:cxnLst/>
            <a:rect l="l" t="t" r="r" b="b"/>
            <a:pathLst>
              <a:path w="5664506" h="7345">
                <a:moveTo>
                  <a:pt x="0" y="0"/>
                </a:moveTo>
                <a:lnTo>
                  <a:pt x="5664506" y="0"/>
                </a:lnTo>
                <a:lnTo>
                  <a:pt x="5664506" y="7345"/>
                </a:lnTo>
                <a:lnTo>
                  <a:pt x="0" y="7345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4214296" y="6409984"/>
            <a:ext cx="183614" cy="183614"/>
          </a:xfrm>
          <a:custGeom>
            <a:avLst/>
            <a:gdLst/>
            <a:ahLst/>
            <a:cxnLst/>
            <a:rect l="l" t="t" r="r" b="b"/>
            <a:pathLst>
              <a:path w="183614" h="183614">
                <a:moveTo>
                  <a:pt x="169126" y="7782"/>
                </a:moveTo>
                <a:cubicBezTo>
                  <a:pt x="161272" y="-72"/>
                  <a:pt x="148577" y="-72"/>
                  <a:pt x="140723" y="7782"/>
                </a:cubicBezTo>
                <a:lnTo>
                  <a:pt x="131973" y="16532"/>
                </a:lnTo>
                <a:lnTo>
                  <a:pt x="167082" y="51642"/>
                </a:lnTo>
                <a:lnTo>
                  <a:pt x="175832" y="42891"/>
                </a:lnTo>
                <a:cubicBezTo>
                  <a:pt x="183686" y="35037"/>
                  <a:pt x="183686" y="22342"/>
                  <a:pt x="175832" y="14488"/>
                </a:cubicBezTo>
                <a:lnTo>
                  <a:pt x="169126" y="7782"/>
                </a:lnTo>
                <a:close/>
                <a:moveTo>
                  <a:pt x="61826" y="86679"/>
                </a:moveTo>
                <a:cubicBezTo>
                  <a:pt x="59639" y="88867"/>
                  <a:pt x="57953" y="91556"/>
                  <a:pt x="56985" y="94533"/>
                </a:cubicBezTo>
                <a:lnTo>
                  <a:pt x="46370" y="126378"/>
                </a:lnTo>
                <a:cubicBezTo>
                  <a:pt x="45330" y="129463"/>
                  <a:pt x="46155" y="132869"/>
                  <a:pt x="48450" y="135200"/>
                </a:cubicBezTo>
                <a:cubicBezTo>
                  <a:pt x="50745" y="137532"/>
                  <a:pt x="54152" y="138321"/>
                  <a:pt x="57272" y="137280"/>
                </a:cubicBezTo>
                <a:lnTo>
                  <a:pt x="89118" y="126665"/>
                </a:lnTo>
                <a:cubicBezTo>
                  <a:pt x="92058" y="125697"/>
                  <a:pt x="94748" y="124011"/>
                  <a:pt x="96971" y="121824"/>
                </a:cubicBezTo>
                <a:lnTo>
                  <a:pt x="154925" y="63799"/>
                </a:lnTo>
                <a:lnTo>
                  <a:pt x="119816" y="28690"/>
                </a:lnTo>
                <a:lnTo>
                  <a:pt x="61826" y="86679"/>
                </a:lnTo>
                <a:close/>
                <a:moveTo>
                  <a:pt x="34428" y="22952"/>
                </a:moveTo>
                <a:cubicBezTo>
                  <a:pt x="15421" y="22952"/>
                  <a:pt x="0" y="38373"/>
                  <a:pt x="0" y="57380"/>
                </a:cubicBezTo>
                <a:lnTo>
                  <a:pt x="0" y="149187"/>
                </a:lnTo>
                <a:cubicBezTo>
                  <a:pt x="0" y="168194"/>
                  <a:pt x="15421" y="183614"/>
                  <a:pt x="34428" y="183614"/>
                </a:cubicBezTo>
                <a:lnTo>
                  <a:pt x="126235" y="183614"/>
                </a:lnTo>
                <a:cubicBezTo>
                  <a:pt x="145242" y="183614"/>
                  <a:pt x="160663" y="168194"/>
                  <a:pt x="160663" y="149187"/>
                </a:cubicBezTo>
                <a:lnTo>
                  <a:pt x="160663" y="114759"/>
                </a:lnTo>
                <a:cubicBezTo>
                  <a:pt x="160663" y="108411"/>
                  <a:pt x="155534" y="103283"/>
                  <a:pt x="149187" y="103283"/>
                </a:cubicBezTo>
                <a:cubicBezTo>
                  <a:pt x="142839" y="103283"/>
                  <a:pt x="137711" y="108411"/>
                  <a:pt x="137711" y="114759"/>
                </a:cubicBezTo>
                <a:lnTo>
                  <a:pt x="137711" y="149187"/>
                </a:lnTo>
                <a:cubicBezTo>
                  <a:pt x="137711" y="155534"/>
                  <a:pt x="132583" y="160663"/>
                  <a:pt x="126235" y="160663"/>
                </a:cubicBezTo>
                <a:lnTo>
                  <a:pt x="34428" y="160663"/>
                </a:lnTo>
                <a:cubicBezTo>
                  <a:pt x="28080" y="160663"/>
                  <a:pt x="22952" y="155534"/>
                  <a:pt x="22952" y="149187"/>
                </a:cubicBezTo>
                <a:lnTo>
                  <a:pt x="22952" y="57380"/>
                </a:lnTo>
                <a:cubicBezTo>
                  <a:pt x="22952" y="51032"/>
                  <a:pt x="28080" y="45904"/>
                  <a:pt x="34428" y="45904"/>
                </a:cubicBezTo>
                <a:lnTo>
                  <a:pt x="68855" y="45904"/>
                </a:lnTo>
                <a:cubicBezTo>
                  <a:pt x="75203" y="45904"/>
                  <a:pt x="80331" y="40775"/>
                  <a:pt x="80331" y="34428"/>
                </a:cubicBezTo>
                <a:cubicBezTo>
                  <a:pt x="80331" y="28080"/>
                  <a:pt x="75203" y="22952"/>
                  <a:pt x="68855" y="22952"/>
                </a:cubicBezTo>
                <a:lnTo>
                  <a:pt x="34428" y="22952"/>
                </a:ln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4397911" y="6333784"/>
            <a:ext cx="3709012" cy="257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0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M2-Worksheet-5-Whys: แบบฝึกหัดการใช้ 5 Whys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1707356"/>
            <a:ext cx="1009650" cy="342900"/>
          </a:xfrm>
          <a:custGeom>
            <a:avLst/>
            <a:gdLst/>
            <a:ahLst/>
            <a:cxnLst/>
            <a:rect l="l" t="t" r="r" b="b"/>
            <a:pathLst>
              <a:path w="1009650" h="342900">
                <a:moveTo>
                  <a:pt x="171450" y="0"/>
                </a:moveTo>
                <a:lnTo>
                  <a:pt x="838200" y="0"/>
                </a:lnTo>
                <a:cubicBezTo>
                  <a:pt x="932826" y="0"/>
                  <a:pt x="1009650" y="76824"/>
                  <a:pt x="1009650" y="171450"/>
                </a:cubicBezTo>
                <a:lnTo>
                  <a:pt x="1009650" y="171450"/>
                </a:lnTo>
                <a:cubicBezTo>
                  <a:pt x="1009650" y="266076"/>
                  <a:pt x="932826" y="342900"/>
                  <a:pt x="838200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71500" y="1783556"/>
            <a:ext cx="695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 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2355056"/>
            <a:ext cx="1188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Whys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3498056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เครื่องมือถาม "ทำไม" ซ้ำเพื่อเจาะลึก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ถึงรากเหง้าของปัญหา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4813" y="49220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33425" y="4883944"/>
            <a:ext cx="561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รวดเร็ว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514118" y="4922044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866543" y="4883944"/>
            <a:ext cx="571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ทีมเล็ก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685336" y="49220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3013948" y="4883944"/>
            <a:ext cx="733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เฉพาะจุด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7115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Whys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7277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แนวคิดและจุดเด่น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95400"/>
            <a:ext cx="7143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หลักการถาม Why ซ้ำจนกว่าจะถึง root cause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870710"/>
            <a:ext cx="7037070" cy="1483995"/>
          </a:xfrm>
          <a:custGeom>
            <a:avLst/>
            <a:gdLst/>
            <a:ahLst/>
            <a:cxnLst/>
            <a:rect l="l" t="t" r="r" b="b"/>
            <a:pathLst>
              <a:path w="7037070" h="1483995">
                <a:moveTo>
                  <a:pt x="152406" y="0"/>
                </a:moveTo>
                <a:lnTo>
                  <a:pt x="6884664" y="0"/>
                </a:lnTo>
                <a:cubicBezTo>
                  <a:pt x="6968779" y="0"/>
                  <a:pt x="7037070" y="68291"/>
                  <a:pt x="7037070" y="152406"/>
                </a:cubicBezTo>
                <a:lnTo>
                  <a:pt x="7037070" y="1331589"/>
                </a:lnTo>
                <a:cubicBezTo>
                  <a:pt x="7037070" y="1415704"/>
                  <a:pt x="6968779" y="1483995"/>
                  <a:pt x="6884664" y="1483995"/>
                </a:cubicBezTo>
                <a:lnTo>
                  <a:pt x="152406" y="1483995"/>
                </a:lnTo>
                <a:cubicBezTo>
                  <a:pt x="68291" y="1483995"/>
                  <a:pt x="0" y="1415704"/>
                  <a:pt x="0" y="1331589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55320" y="214122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850583" y="231267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379220" y="2141220"/>
            <a:ext cx="5867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หลักการพื้นฐาน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79220" y="2522220"/>
            <a:ext cx="58578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ถามคำถาม "ทำไม" ซ้ำไปเรื่อย ๆ จนกว่าจะถึงสาเหตุรากเหง้าที่แท้จริง ไม่จำเป็นต้องถามครบ 5 ครั้งเสมอไป ขึ้นอยู่กับความซับซ้อนของปัญหา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4810" y="3548063"/>
            <a:ext cx="7037070" cy="1531620"/>
          </a:xfrm>
          <a:custGeom>
            <a:avLst/>
            <a:gdLst/>
            <a:ahLst/>
            <a:cxnLst/>
            <a:rect l="l" t="t" r="r" b="b"/>
            <a:pathLst>
              <a:path w="7037070" h="1531620">
                <a:moveTo>
                  <a:pt x="152396" y="0"/>
                </a:moveTo>
                <a:lnTo>
                  <a:pt x="6884674" y="0"/>
                </a:lnTo>
                <a:cubicBezTo>
                  <a:pt x="6968840" y="0"/>
                  <a:pt x="7037070" y="68230"/>
                  <a:pt x="7037070" y="152396"/>
                </a:cubicBezTo>
                <a:lnTo>
                  <a:pt x="7037070" y="1379224"/>
                </a:lnTo>
                <a:cubicBezTo>
                  <a:pt x="7037070" y="1463390"/>
                  <a:pt x="6968840" y="1531620"/>
                  <a:pt x="6884674" y="1531620"/>
                </a:cubicBezTo>
                <a:lnTo>
                  <a:pt x="152396" y="1531620"/>
                </a:lnTo>
                <a:cubicBezTo>
                  <a:pt x="68230" y="1531620"/>
                  <a:pt x="0" y="1463390"/>
                  <a:pt x="0" y="1379224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52400" dist="19050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55320" y="3818574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814864" y="3990024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379220" y="3818574"/>
            <a:ext cx="390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จุดเด่นของเครื่องมือ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379220" y="4275774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569720" y="4199574"/>
            <a:ext cx="80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ใช้เวลาน้อย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360896" y="4275774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551396" y="4199574"/>
            <a:ext cx="1714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ไม่ต้องใช้เครื่องมือซับซ้อน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379220" y="4656774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569720" y="4580574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เข้าใจง่าย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360896" y="4656774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3551396" y="4580574"/>
            <a:ext cx="1085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เหมาะกับทีมเล็ก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1000" y="5273992"/>
            <a:ext cx="7048500" cy="685800"/>
          </a:xfrm>
          <a:custGeom>
            <a:avLst/>
            <a:gdLst/>
            <a:ahLst/>
            <a:cxnLst/>
            <a:rect l="l" t="t" r="r" b="b"/>
            <a:pathLst>
              <a:path w="7048500" h="685800">
                <a:moveTo>
                  <a:pt x="152398" y="0"/>
                </a:moveTo>
                <a:lnTo>
                  <a:pt x="6896102" y="0"/>
                </a:lnTo>
                <a:cubicBezTo>
                  <a:pt x="6980269" y="0"/>
                  <a:pt x="7048500" y="68231"/>
                  <a:pt x="7048500" y="152398"/>
                </a:cubicBezTo>
                <a:lnTo>
                  <a:pt x="7048500" y="533402"/>
                </a:lnTo>
                <a:cubicBezTo>
                  <a:pt x="7048500" y="617569"/>
                  <a:pt x="6980269" y="685800"/>
                  <a:pt x="6896102" y="685800"/>
                </a:cubicBezTo>
                <a:lnTo>
                  <a:pt x="152398" y="685800"/>
                </a:lnTo>
                <a:cubicBezTo>
                  <a:pt x="68287" y="685800"/>
                  <a:pt x="0" y="617513"/>
                  <a:pt x="0" y="5334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33413" y="552164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000125" y="5502592"/>
            <a:ext cx="3810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ข้อควรระวัง:</a:t>
            </a:r>
            <a:r>
              <a:rPr lang="en-US" sz="1200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ต้องอิงข้อเท็จจริงและหลักฐาน ไม่ใช่สมมติฐาน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814310" y="384810"/>
            <a:ext cx="3989070" cy="6084570"/>
          </a:xfrm>
          <a:custGeom>
            <a:avLst/>
            <a:gdLst/>
            <a:ahLst/>
            <a:cxnLst/>
            <a:rect l="l" t="t" r="r" b="b"/>
            <a:pathLst>
              <a:path w="3989070" h="6084570">
                <a:moveTo>
                  <a:pt x="228614" y="0"/>
                </a:moveTo>
                <a:lnTo>
                  <a:pt x="3760456" y="0"/>
                </a:lnTo>
                <a:cubicBezTo>
                  <a:pt x="3886716" y="0"/>
                  <a:pt x="3989070" y="102354"/>
                  <a:pt x="3989070" y="228614"/>
                </a:cubicBezTo>
                <a:lnTo>
                  <a:pt x="3989070" y="5855956"/>
                </a:lnTo>
                <a:cubicBezTo>
                  <a:pt x="3989070" y="5982216"/>
                  <a:pt x="3886716" y="6084570"/>
                  <a:pt x="3760456" y="6084570"/>
                </a:cubicBezTo>
                <a:lnTo>
                  <a:pt x="228614" y="6084570"/>
                </a:lnTo>
                <a:cubicBezTo>
                  <a:pt x="102354" y="6084570"/>
                  <a:pt x="0" y="5982216"/>
                  <a:pt x="0" y="5855956"/>
                </a:cubicBezTo>
                <a:lnTo>
                  <a:pt x="0" y="228614"/>
                </a:lnTo>
                <a:cubicBezTo>
                  <a:pt x="0" y="102354"/>
                  <a:pt x="102354" y="0"/>
                  <a:pt x="22861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28600" dist="3810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065770" y="693420"/>
            <a:ext cx="3486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Ladder of Why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141970" y="1447681"/>
            <a:ext cx="3352800" cy="800100"/>
          </a:xfrm>
          <a:custGeom>
            <a:avLst/>
            <a:gdLst/>
            <a:ahLst/>
            <a:cxnLst/>
            <a:rect l="l" t="t" r="r" b="b"/>
            <a:pathLst>
              <a:path w="3352800" h="800100">
                <a:moveTo>
                  <a:pt x="38100" y="0"/>
                </a:moveTo>
                <a:lnTo>
                  <a:pt x="3238498" y="0"/>
                </a:lnTo>
                <a:cubicBezTo>
                  <a:pt x="3301583" y="0"/>
                  <a:pt x="3352800" y="51217"/>
                  <a:pt x="3352800" y="114302"/>
                </a:cubicBezTo>
                <a:lnTo>
                  <a:pt x="3352800" y="685798"/>
                </a:lnTo>
                <a:cubicBezTo>
                  <a:pt x="3352800" y="748883"/>
                  <a:pt x="3301583" y="800100"/>
                  <a:pt x="3238498" y="800100"/>
                </a:cubicBez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8141970" y="1447681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3810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313420" y="1600081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313420" y="1828681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ปัญหาที่เกิดขึ้น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9725025" y="236208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8141970" y="2704981"/>
            <a:ext cx="3352800" cy="800100"/>
          </a:xfrm>
          <a:custGeom>
            <a:avLst/>
            <a:gdLst/>
            <a:ahLst/>
            <a:cxnLst/>
            <a:rect l="l" t="t" r="r" b="b"/>
            <a:pathLst>
              <a:path w="3352800" h="800100">
                <a:moveTo>
                  <a:pt x="38100" y="0"/>
                </a:moveTo>
                <a:lnTo>
                  <a:pt x="3238498" y="0"/>
                </a:lnTo>
                <a:cubicBezTo>
                  <a:pt x="3301583" y="0"/>
                  <a:pt x="3352800" y="51217"/>
                  <a:pt x="3352800" y="114302"/>
                </a:cubicBezTo>
                <a:lnTo>
                  <a:pt x="3352800" y="685798"/>
                </a:lnTo>
                <a:cubicBezTo>
                  <a:pt x="3352800" y="748883"/>
                  <a:pt x="3301583" y="800100"/>
                  <a:pt x="3238498" y="800100"/>
                </a:cubicBez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8141970" y="2704981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3810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8313420" y="2857381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Why #1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13420" y="3085981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สาเหตุระดับตื้น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9725025" y="361938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8141970" y="3962281"/>
            <a:ext cx="3352800" cy="800100"/>
          </a:xfrm>
          <a:custGeom>
            <a:avLst/>
            <a:gdLst/>
            <a:ahLst/>
            <a:cxnLst/>
            <a:rect l="l" t="t" r="r" b="b"/>
            <a:pathLst>
              <a:path w="3352800" h="800100">
                <a:moveTo>
                  <a:pt x="38100" y="0"/>
                </a:moveTo>
                <a:lnTo>
                  <a:pt x="3238498" y="0"/>
                </a:lnTo>
                <a:cubicBezTo>
                  <a:pt x="3301583" y="0"/>
                  <a:pt x="3352800" y="51217"/>
                  <a:pt x="3352800" y="114302"/>
                </a:cubicBezTo>
                <a:lnTo>
                  <a:pt x="3352800" y="685798"/>
                </a:lnTo>
                <a:cubicBezTo>
                  <a:pt x="3352800" y="748883"/>
                  <a:pt x="3301583" y="800100"/>
                  <a:pt x="3238498" y="800100"/>
                </a:cubicBez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8141970" y="3962281"/>
            <a:ext cx="38100" cy="800100"/>
          </a:xfrm>
          <a:custGeom>
            <a:avLst/>
            <a:gdLst/>
            <a:ahLst/>
            <a:cxnLst/>
            <a:rect l="l" t="t" r="r" b="b"/>
            <a:pathLst>
              <a:path w="38100" h="800100">
                <a:moveTo>
                  <a:pt x="38100" y="0"/>
                </a:moveTo>
                <a:lnTo>
                  <a:pt x="38100" y="0"/>
                </a:lnTo>
                <a:lnTo>
                  <a:pt x="38100" y="800100"/>
                </a:lnTo>
                <a:lnTo>
                  <a:pt x="38100" y="800100"/>
                </a:lnTo>
                <a:cubicBezTo>
                  <a:pt x="17072" y="800100"/>
                  <a:pt x="0" y="783028"/>
                  <a:pt x="0" y="762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8313420" y="4114681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Why #2-3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313420" y="4343281"/>
            <a:ext cx="3114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สาเหตุลึกขึ้น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9725025" y="487668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8122920" y="5219581"/>
            <a:ext cx="3371850" cy="800100"/>
          </a:xfrm>
          <a:custGeom>
            <a:avLst/>
            <a:gdLst/>
            <a:ahLst/>
            <a:cxnLst/>
            <a:rect l="l" t="t" r="r" b="b"/>
            <a:pathLst>
              <a:path w="3371850" h="800100">
                <a:moveTo>
                  <a:pt x="114302" y="0"/>
                </a:moveTo>
                <a:lnTo>
                  <a:pt x="3257548" y="0"/>
                </a:lnTo>
                <a:cubicBezTo>
                  <a:pt x="3320633" y="0"/>
                  <a:pt x="3371850" y="51217"/>
                  <a:pt x="3371850" y="114302"/>
                </a:cubicBezTo>
                <a:lnTo>
                  <a:pt x="3371850" y="685798"/>
                </a:lnTo>
                <a:cubicBezTo>
                  <a:pt x="3371850" y="748883"/>
                  <a:pt x="3320633" y="800100"/>
                  <a:pt x="3257548" y="800100"/>
                </a:cubicBezTo>
                <a:lnTo>
                  <a:pt x="114302" y="800100"/>
                </a:lnTo>
                <a:cubicBezTo>
                  <a:pt x="51217" y="800100"/>
                  <a:pt x="0" y="748883"/>
                  <a:pt x="0" y="6857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275320" y="5371981"/>
            <a:ext cx="3133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275320" y="5600581"/>
            <a:ext cx="3152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สาเหตุรากเหง้า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Whys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ขั้นตอนการทำ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10477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 ขั้นตอนการใช้ 5 Whys อย่างเป็นระบบ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0675" y="1463675"/>
            <a:ext cx="5673725" cy="2140152"/>
          </a:xfrm>
          <a:custGeom>
            <a:avLst/>
            <a:gdLst/>
            <a:ahLst/>
            <a:cxnLst/>
            <a:rect l="l" t="t" r="r" b="b"/>
            <a:pathLst>
              <a:path w="5673725" h="2140152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26484"/>
                  <a:pt x="5673725" y="59154"/>
                </a:cubicBezTo>
                <a:lnTo>
                  <a:pt x="5673725" y="2080998"/>
                </a:lnTo>
                <a:cubicBezTo>
                  <a:pt x="5673725" y="2113668"/>
                  <a:pt x="5616872" y="2140152"/>
                  <a:pt x="5546741" y="2140152"/>
                </a:cubicBezTo>
                <a:lnTo>
                  <a:pt x="126984" y="2140152"/>
                </a:lnTo>
                <a:cubicBezTo>
                  <a:pt x="56853" y="2140152"/>
                  <a:pt x="0" y="2113668"/>
                  <a:pt x="0" y="2080998"/>
                </a:cubicBezTo>
                <a:lnTo>
                  <a:pt x="0" y="59154"/>
                </a:lnTo>
                <a:cubicBezTo>
                  <a:pt x="0" y="26484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14350" y="165735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46906" y="1768475"/>
            <a:ext cx="3651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81100" y="1657350"/>
            <a:ext cx="1460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Define Problem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81100" y="1974752"/>
            <a:ext cx="1436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กำหนดปัญหาที่ชัดเจน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4350" y="2324002"/>
            <a:ext cx="5286375" cy="1104998"/>
          </a:xfrm>
          <a:custGeom>
            <a:avLst/>
            <a:gdLst/>
            <a:ahLst/>
            <a:cxnLst/>
            <a:rect l="l" t="t" r="r" b="b"/>
            <a:pathLst>
              <a:path w="5286375" h="1104998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13313"/>
                  <a:pt x="5286375" y="29736"/>
                </a:cubicBezTo>
                <a:lnTo>
                  <a:pt x="5286375" y="1075263"/>
                </a:lnTo>
                <a:cubicBezTo>
                  <a:pt x="5286375" y="1091685"/>
                  <a:pt x="5243724" y="1104998"/>
                  <a:pt x="5191110" y="1104998"/>
                </a:cubicBezTo>
                <a:lnTo>
                  <a:pt x="95265" y="1104998"/>
                </a:lnTo>
                <a:cubicBezTo>
                  <a:pt x="42651" y="1104998"/>
                  <a:pt x="0" y="1091685"/>
                  <a:pt x="0" y="1075263"/>
                </a:cubicBezTo>
                <a:lnTo>
                  <a:pt x="0" y="29736"/>
                </a:lnTo>
                <a:cubicBezTo>
                  <a:pt x="0" y="13324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696913" y="2514502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91381" y="2482752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เขียนปัญหาให้เฉพาะเจาะจง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96913" y="2800252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91381" y="2768502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ได้รับความเห็นชอบจากทีม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96913" y="3086002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91381" y="3054252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มีข้อมูลสนับสนุนเบื้องต้น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17500" y="3745131"/>
            <a:ext cx="5673725" cy="2474696"/>
          </a:xfrm>
          <a:custGeom>
            <a:avLst/>
            <a:gdLst/>
            <a:ahLst/>
            <a:cxnLst/>
            <a:rect l="l" t="t" r="r" b="b"/>
            <a:pathLst>
              <a:path w="5673725" h="2474696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30624"/>
                  <a:pt x="5673725" y="68401"/>
                </a:cubicBezTo>
                <a:lnTo>
                  <a:pt x="5673725" y="2406295"/>
                </a:lnTo>
                <a:cubicBezTo>
                  <a:pt x="5673725" y="2444072"/>
                  <a:pt x="5616872" y="2474696"/>
                  <a:pt x="5546741" y="2474696"/>
                </a:cubicBezTo>
                <a:lnTo>
                  <a:pt x="126984" y="2474696"/>
                </a:lnTo>
                <a:cubicBezTo>
                  <a:pt x="56853" y="2474696"/>
                  <a:pt x="0" y="2444072"/>
                  <a:pt x="0" y="2406295"/>
                </a:cubicBezTo>
                <a:lnTo>
                  <a:pt x="0" y="68401"/>
                </a:lnTo>
                <a:cubicBezTo>
                  <a:pt x="0" y="30624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14350" y="64135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626765" y="6524625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81100" y="6413500"/>
            <a:ext cx="8493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Ask Why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81100" y="6730903"/>
            <a:ext cx="825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ถามทำไมซ้ำ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14350" y="7080153"/>
            <a:ext cx="5286375" cy="354012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696913" y="727065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91381" y="7238903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ถามจนกว่าจะถึง root cause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96913" y="755640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91381" y="7524653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ตอบต้องมีหลักฐานสนับสนุน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96913" y="784215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891381" y="7810403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หลายคนตอบได้หลายมุมมอง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94425" y="1463675"/>
            <a:ext cx="5673725" cy="2140152"/>
          </a:xfrm>
          <a:custGeom>
            <a:avLst/>
            <a:gdLst/>
            <a:ahLst/>
            <a:cxnLst/>
            <a:rect l="l" t="t" r="r" b="b"/>
            <a:pathLst>
              <a:path w="5673725" h="2140152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26484"/>
                  <a:pt x="5673725" y="59154"/>
                </a:cubicBezTo>
                <a:lnTo>
                  <a:pt x="5673725" y="2080998"/>
                </a:lnTo>
                <a:cubicBezTo>
                  <a:pt x="5673725" y="2113668"/>
                  <a:pt x="5616872" y="2140152"/>
                  <a:pt x="5546741" y="2140152"/>
                </a:cubicBezTo>
                <a:lnTo>
                  <a:pt x="126984" y="2140152"/>
                </a:lnTo>
                <a:cubicBezTo>
                  <a:pt x="56853" y="2140152"/>
                  <a:pt x="0" y="2113668"/>
                  <a:pt x="0" y="2080998"/>
                </a:cubicBezTo>
                <a:lnTo>
                  <a:pt x="0" y="59154"/>
                </a:lnTo>
                <a:cubicBezTo>
                  <a:pt x="0" y="26484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388100" y="165735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497439" y="1768475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054850" y="1657350"/>
            <a:ext cx="15636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 Evidence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54850" y="1974752"/>
            <a:ext cx="1539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บันทึกหลักฐาน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88100" y="2324002"/>
            <a:ext cx="5286375" cy="1104998"/>
          </a:xfrm>
          <a:custGeom>
            <a:avLst/>
            <a:gdLst/>
            <a:ahLst/>
            <a:cxnLst/>
            <a:rect l="l" t="t" r="r" b="b"/>
            <a:pathLst>
              <a:path w="5286375" h="1104998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13313"/>
                  <a:pt x="5286375" y="29736"/>
                </a:cubicBezTo>
                <a:lnTo>
                  <a:pt x="5286375" y="1075263"/>
                </a:lnTo>
                <a:cubicBezTo>
                  <a:pt x="5286375" y="1091685"/>
                  <a:pt x="5243724" y="1104998"/>
                  <a:pt x="5191110" y="1104998"/>
                </a:cubicBezTo>
                <a:lnTo>
                  <a:pt x="95265" y="1104998"/>
                </a:lnTo>
                <a:cubicBezTo>
                  <a:pt x="42651" y="1104998"/>
                  <a:pt x="0" y="1091685"/>
                  <a:pt x="0" y="1075263"/>
                </a:cubicBezTo>
                <a:lnTo>
                  <a:pt x="0" y="29736"/>
                </a:lnTo>
                <a:cubicBezTo>
                  <a:pt x="0" y="13324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570662" y="2514502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765131" y="2482752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บันทึกคำตอบแต่ละขั้น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570662" y="2800252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765131" y="2768502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แนบหลักฐานประกอบ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570662" y="3086002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765131" y="3054252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บันทึกผู้ตอบและวันที่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256338" y="3745131"/>
            <a:ext cx="5673725" cy="2474696"/>
          </a:xfrm>
          <a:custGeom>
            <a:avLst/>
            <a:gdLst/>
            <a:ahLst/>
            <a:cxnLst/>
            <a:rect l="l" t="t" r="r" b="b"/>
            <a:pathLst>
              <a:path w="5673725" h="2474696">
                <a:moveTo>
                  <a:pt x="126984" y="0"/>
                </a:moveTo>
                <a:lnTo>
                  <a:pt x="5546741" y="0"/>
                </a:lnTo>
                <a:cubicBezTo>
                  <a:pt x="5616872" y="0"/>
                  <a:pt x="5673725" y="30624"/>
                  <a:pt x="5673725" y="68401"/>
                </a:cubicBezTo>
                <a:lnTo>
                  <a:pt x="5673725" y="2406295"/>
                </a:lnTo>
                <a:cubicBezTo>
                  <a:pt x="5673725" y="2444072"/>
                  <a:pt x="5616872" y="2474696"/>
                  <a:pt x="5546741" y="2474696"/>
                </a:cubicBezTo>
                <a:lnTo>
                  <a:pt x="126984" y="2474696"/>
                </a:lnTo>
                <a:cubicBezTo>
                  <a:pt x="56853" y="2474696"/>
                  <a:pt x="0" y="2444072"/>
                  <a:pt x="0" y="2406295"/>
                </a:cubicBezTo>
                <a:lnTo>
                  <a:pt x="0" y="68401"/>
                </a:lnTo>
                <a:cubicBezTo>
                  <a:pt x="0" y="30624"/>
                  <a:pt x="56853" y="0"/>
                  <a:pt x="126984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27000" dist="15875" dir="5400000" algn="bl" rotWithShape="0">
              <a:srgbClr val="000000">
                <a:alpha val="392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388100" y="64135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6497638" y="6524625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054850" y="6413500"/>
            <a:ext cx="165893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Verify Root Cause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054850" y="6730903"/>
            <a:ext cx="1635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ตรวจสอบสาเหตุรากเหง้า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88100" y="7080153"/>
            <a:ext cx="5286375" cy="3540125"/>
          </a:xfrm>
          <a:custGeom>
            <a:avLst/>
            <a:gdLst/>
            <a:ahLst/>
            <a:cxnLst/>
            <a:rect l="l" t="t" r="r" b="b"/>
            <a:pathLst>
              <a:path w="5286375" h="3540125">
                <a:moveTo>
                  <a:pt x="95265" y="0"/>
                </a:moveTo>
                <a:lnTo>
                  <a:pt x="5191110" y="0"/>
                </a:lnTo>
                <a:cubicBezTo>
                  <a:pt x="5243724" y="0"/>
                  <a:pt x="5286375" y="42651"/>
                  <a:pt x="5286375" y="95265"/>
                </a:cubicBezTo>
                <a:lnTo>
                  <a:pt x="5286375" y="3444860"/>
                </a:lnTo>
                <a:cubicBezTo>
                  <a:pt x="5286375" y="3497474"/>
                  <a:pt x="5243724" y="3540125"/>
                  <a:pt x="5191110" y="3540125"/>
                </a:cubicBezTo>
                <a:lnTo>
                  <a:pt x="95265" y="3540125"/>
                </a:lnTo>
                <a:cubicBezTo>
                  <a:pt x="42651" y="3540125"/>
                  <a:pt x="0" y="3497474"/>
                  <a:pt x="0" y="3444860"/>
                </a:cubicBezTo>
                <a:lnTo>
                  <a:pt x="0" y="95265"/>
                </a:lnTo>
                <a:cubicBezTo>
                  <a:pt x="0" y="42687"/>
                  <a:pt x="42687" y="0"/>
                  <a:pt x="95265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6570662" y="727065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6765131" y="7238903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ตรวจสอบความน่าเชื่อถือ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570662" y="755640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765131" y="7524653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ยืนยันว่าแก้ไขได้จริง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570662" y="784215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765131" y="7810403"/>
            <a:ext cx="481409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ตรวจสอบซ้ำกับทีม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17500" y="6219827"/>
            <a:ext cx="11557000" cy="6350"/>
          </a:xfrm>
          <a:custGeom>
            <a:avLst/>
            <a:gdLst/>
            <a:ahLst/>
            <a:cxnLst/>
            <a:rect l="l" t="t" r="r" b="b"/>
            <a:pathLst>
              <a:path w="11557000" h="6350">
                <a:moveTo>
                  <a:pt x="0" y="0"/>
                </a:moveTo>
                <a:lnTo>
                  <a:pt x="11557000" y="0"/>
                </a:lnTo>
                <a:lnTo>
                  <a:pt x="115570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349250" y="6381750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72653" y="95250"/>
                </a:moveTo>
                <a:cubicBezTo>
                  <a:pt x="74464" y="89719"/>
                  <a:pt x="78085" y="84708"/>
                  <a:pt x="82178" y="80392"/>
                </a:cubicBezTo>
                <a:cubicBezTo>
                  <a:pt x="90289" y="71859"/>
                  <a:pt x="95250" y="60325"/>
                  <a:pt x="95250" y="47625"/>
                </a:cubicBezTo>
                <a:cubicBezTo>
                  <a:pt x="95250" y="21332"/>
                  <a:pt x="73918" y="0"/>
                  <a:pt x="47625" y="0"/>
                </a:cubicBezTo>
                <a:cubicBezTo>
                  <a:pt x="21332" y="0"/>
                  <a:pt x="0" y="21332"/>
                  <a:pt x="0" y="47625"/>
                </a:cubicBezTo>
                <a:cubicBezTo>
                  <a:pt x="0" y="60325"/>
                  <a:pt x="4961" y="71859"/>
                  <a:pt x="13072" y="80392"/>
                </a:cubicBezTo>
                <a:cubicBezTo>
                  <a:pt x="17165" y="84708"/>
                  <a:pt x="20811" y="89719"/>
                  <a:pt x="22597" y="95250"/>
                </a:cubicBezTo>
                <a:lnTo>
                  <a:pt x="72628" y="95250"/>
                </a:lnTo>
                <a:close/>
                <a:moveTo>
                  <a:pt x="71438" y="107156"/>
                </a:moveTo>
                <a:lnTo>
                  <a:pt x="23812" y="107156"/>
                </a:lnTo>
                <a:lnTo>
                  <a:pt x="23812" y="111125"/>
                </a:lnTo>
                <a:cubicBezTo>
                  <a:pt x="23812" y="122089"/>
                  <a:pt x="32693" y="130969"/>
                  <a:pt x="43656" y="130969"/>
                </a:cubicBezTo>
                <a:lnTo>
                  <a:pt x="51594" y="130969"/>
                </a:lnTo>
                <a:cubicBezTo>
                  <a:pt x="62557" y="130969"/>
                  <a:pt x="71438" y="122089"/>
                  <a:pt x="71438" y="111125"/>
                </a:cubicBezTo>
                <a:lnTo>
                  <a:pt x="71438" y="107156"/>
                </a:lnTo>
                <a:close/>
                <a:moveTo>
                  <a:pt x="45641" y="27781"/>
                </a:moveTo>
                <a:cubicBezTo>
                  <a:pt x="35768" y="27781"/>
                  <a:pt x="27781" y="35768"/>
                  <a:pt x="27781" y="45641"/>
                </a:cubicBezTo>
                <a:cubicBezTo>
                  <a:pt x="27781" y="48940"/>
                  <a:pt x="25127" y="51594"/>
                  <a:pt x="21828" y="51594"/>
                </a:cubicBezTo>
                <a:cubicBezTo>
                  <a:pt x="18529" y="51594"/>
                  <a:pt x="15875" y="48940"/>
                  <a:pt x="15875" y="45641"/>
                </a:cubicBezTo>
                <a:cubicBezTo>
                  <a:pt x="15875" y="29195"/>
                  <a:pt x="29195" y="15875"/>
                  <a:pt x="45641" y="15875"/>
                </a:cubicBezTo>
                <a:cubicBezTo>
                  <a:pt x="48940" y="15875"/>
                  <a:pt x="51594" y="18529"/>
                  <a:pt x="51594" y="21828"/>
                </a:cubicBezTo>
                <a:cubicBezTo>
                  <a:pt x="51594" y="25127"/>
                  <a:pt x="48940" y="27781"/>
                  <a:pt x="45641" y="27781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515938" y="6350000"/>
            <a:ext cx="11422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Success Factor:</a:t>
            </a: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ทีมต้องมีความปลอดภัยในการพูดคุย (Psychological Safety) และไม่โทษบุคคล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Whys Example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อัตราตายมารดาสูง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10477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การใช้ 5 Whys กับปัญหาสาธารณสุขจริง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0675" y="1463675"/>
            <a:ext cx="11547475" cy="5006975"/>
          </a:xfrm>
          <a:custGeom>
            <a:avLst/>
            <a:gdLst/>
            <a:ahLst/>
            <a:cxnLst/>
            <a:rect l="l" t="t" r="r" b="b"/>
            <a:pathLst>
              <a:path w="11547475" h="5006975">
                <a:moveTo>
                  <a:pt x="190515" y="0"/>
                </a:moveTo>
                <a:lnTo>
                  <a:pt x="11356960" y="0"/>
                </a:lnTo>
                <a:cubicBezTo>
                  <a:pt x="11462178" y="0"/>
                  <a:pt x="11547475" y="85297"/>
                  <a:pt x="11547475" y="190515"/>
                </a:cubicBezTo>
                <a:lnTo>
                  <a:pt x="11547475" y="4816460"/>
                </a:lnTo>
                <a:cubicBezTo>
                  <a:pt x="11547475" y="4921678"/>
                  <a:pt x="11462178" y="5006975"/>
                  <a:pt x="11356960" y="5006975"/>
                </a:cubicBezTo>
                <a:lnTo>
                  <a:pt x="190515" y="5006975"/>
                </a:lnTo>
                <a:cubicBezTo>
                  <a:pt x="85297" y="5006975"/>
                  <a:pt x="0" y="4921678"/>
                  <a:pt x="0" y="4816460"/>
                </a:cubicBezTo>
                <a:lnTo>
                  <a:pt x="0" y="190515"/>
                </a:lnTo>
                <a:cubicBezTo>
                  <a:pt x="0" y="85367"/>
                  <a:pt x="85367" y="0"/>
                  <a:pt x="190515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190500" dist="3175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577850" y="1720852"/>
            <a:ext cx="11033125" cy="730250"/>
          </a:xfrm>
          <a:custGeom>
            <a:avLst/>
            <a:gdLst/>
            <a:ahLst/>
            <a:cxnLst/>
            <a:rect l="l" t="t" r="r" b="b"/>
            <a:pathLst>
              <a:path w="11033125" h="730250">
                <a:moveTo>
                  <a:pt x="126998" y="0"/>
                </a:moveTo>
                <a:lnTo>
                  <a:pt x="10906127" y="0"/>
                </a:lnTo>
                <a:cubicBezTo>
                  <a:pt x="10976266" y="0"/>
                  <a:pt x="11033125" y="56859"/>
                  <a:pt x="11033125" y="126998"/>
                </a:cubicBezTo>
                <a:lnTo>
                  <a:pt x="11033125" y="603252"/>
                </a:lnTo>
                <a:cubicBezTo>
                  <a:pt x="11033125" y="673391"/>
                  <a:pt x="10976266" y="730250"/>
                  <a:pt x="10906127" y="730250"/>
                </a:cubicBezTo>
                <a:lnTo>
                  <a:pt x="126998" y="730250"/>
                </a:lnTo>
                <a:cubicBezTo>
                  <a:pt x="56859" y="730250"/>
                  <a:pt x="0" y="673391"/>
                  <a:pt x="0" y="603252"/>
                </a:cubicBezTo>
                <a:lnTo>
                  <a:pt x="0" y="126998"/>
                </a:lnTo>
                <a:cubicBezTo>
                  <a:pt x="0" y="56906"/>
                  <a:pt x="56906" y="0"/>
                  <a:pt x="126998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736600" y="1895477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95250" y="0"/>
                </a:moveTo>
                <a:lnTo>
                  <a:pt x="285750" y="0"/>
                </a:lnTo>
                <a:cubicBezTo>
                  <a:pt x="338320" y="0"/>
                  <a:pt x="381000" y="42680"/>
                  <a:pt x="381000" y="95250"/>
                </a:cubicBezTo>
                <a:lnTo>
                  <a:pt x="381000" y="285750"/>
                </a:lnTo>
                <a:cubicBezTo>
                  <a:pt x="381000" y="338320"/>
                  <a:pt x="338320" y="381000"/>
                  <a:pt x="285750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847725" y="2006602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0"/>
                </a:moveTo>
                <a:cubicBezTo>
                  <a:pt x="83933" y="0"/>
                  <a:pt x="88119" y="2511"/>
                  <a:pt x="90289" y="6511"/>
                </a:cubicBezTo>
                <a:lnTo>
                  <a:pt x="157262" y="130535"/>
                </a:lnTo>
                <a:cubicBezTo>
                  <a:pt x="159339" y="134379"/>
                  <a:pt x="159246" y="139030"/>
                  <a:pt x="157014" y="142782"/>
                </a:cubicBezTo>
                <a:cubicBezTo>
                  <a:pt x="154781" y="146534"/>
                  <a:pt x="150719" y="148828"/>
                  <a:pt x="146348" y="148828"/>
                </a:cubicBezTo>
                <a:lnTo>
                  <a:pt x="12402" y="148828"/>
                </a:lnTo>
                <a:cubicBezTo>
                  <a:pt x="8031" y="148828"/>
                  <a:pt x="4000" y="146534"/>
                  <a:pt x="1736" y="142782"/>
                </a:cubicBezTo>
                <a:cubicBezTo>
                  <a:pt x="-527" y="139030"/>
                  <a:pt x="-589" y="134379"/>
                  <a:pt x="1488" y="130535"/>
                </a:cubicBezTo>
                <a:lnTo>
                  <a:pt x="68461" y="6511"/>
                </a:lnTo>
                <a:cubicBezTo>
                  <a:pt x="70631" y="2511"/>
                  <a:pt x="74817" y="0"/>
                  <a:pt x="79375" y="0"/>
                </a:cubicBezTo>
                <a:close/>
                <a:moveTo>
                  <a:pt x="79375" y="52090"/>
                </a:moveTo>
                <a:cubicBezTo>
                  <a:pt x="75251" y="52090"/>
                  <a:pt x="71934" y="55407"/>
                  <a:pt x="71934" y="59531"/>
                </a:cubicBezTo>
                <a:lnTo>
                  <a:pt x="71934" y="94258"/>
                </a:lnTo>
                <a:cubicBezTo>
                  <a:pt x="71934" y="98382"/>
                  <a:pt x="75251" y="101699"/>
                  <a:pt x="79375" y="101699"/>
                </a:cubicBezTo>
                <a:cubicBezTo>
                  <a:pt x="83499" y="101699"/>
                  <a:pt x="86816" y="98382"/>
                  <a:pt x="86816" y="94258"/>
                </a:cubicBezTo>
                <a:lnTo>
                  <a:pt x="86816" y="59531"/>
                </a:lnTo>
                <a:cubicBezTo>
                  <a:pt x="86816" y="55407"/>
                  <a:pt x="83499" y="52090"/>
                  <a:pt x="79375" y="52090"/>
                </a:cubicBezTo>
                <a:close/>
                <a:moveTo>
                  <a:pt x="87654" y="119062"/>
                </a:moveTo>
                <a:cubicBezTo>
                  <a:pt x="87842" y="115990"/>
                  <a:pt x="86309" y="113066"/>
                  <a:pt x="83675" y="111473"/>
                </a:cubicBezTo>
                <a:cubicBezTo>
                  <a:pt x="81041" y="109879"/>
                  <a:pt x="77740" y="109879"/>
                  <a:pt x="75106" y="111473"/>
                </a:cubicBezTo>
                <a:cubicBezTo>
                  <a:pt x="72472" y="113066"/>
                  <a:pt x="70939" y="115990"/>
                  <a:pt x="71127" y="119062"/>
                </a:cubicBezTo>
                <a:cubicBezTo>
                  <a:pt x="70939" y="122135"/>
                  <a:pt x="72472" y="125059"/>
                  <a:pt x="75106" y="126652"/>
                </a:cubicBezTo>
                <a:cubicBezTo>
                  <a:pt x="77740" y="128246"/>
                  <a:pt x="81041" y="128246"/>
                  <a:pt x="83675" y="126652"/>
                </a:cubicBezTo>
                <a:cubicBezTo>
                  <a:pt x="86309" y="125059"/>
                  <a:pt x="87842" y="122135"/>
                  <a:pt x="87654" y="119062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244600" y="1879602"/>
            <a:ext cx="23177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44600" y="2070102"/>
            <a:ext cx="2341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อัตราตายมารดาสูงกว่าเป้าหมาย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08688" y="2578102"/>
            <a:ext cx="178594" cy="238125"/>
          </a:xfrm>
          <a:custGeom>
            <a:avLst/>
            <a:gdLst/>
            <a:ahLst/>
            <a:cxnLst/>
            <a:rect l="l" t="t" r="r" b="b"/>
            <a:pathLst>
              <a:path w="178594" h="238125">
                <a:moveTo>
                  <a:pt x="78786" y="233753"/>
                </a:moveTo>
                <a:cubicBezTo>
                  <a:pt x="84599" y="239567"/>
                  <a:pt x="94041" y="239567"/>
                  <a:pt x="99854" y="233753"/>
                </a:cubicBezTo>
                <a:lnTo>
                  <a:pt x="174268" y="159339"/>
                </a:lnTo>
                <a:cubicBezTo>
                  <a:pt x="180082" y="153526"/>
                  <a:pt x="180082" y="144084"/>
                  <a:pt x="174268" y="138271"/>
                </a:cubicBezTo>
                <a:cubicBezTo>
                  <a:pt x="168455" y="132457"/>
                  <a:pt x="159014" y="132457"/>
                  <a:pt x="153200" y="138271"/>
                </a:cubicBezTo>
                <a:lnTo>
                  <a:pt x="104180" y="187291"/>
                </a:lnTo>
                <a:lnTo>
                  <a:pt x="104180" y="14883"/>
                </a:lnTo>
                <a:cubicBezTo>
                  <a:pt x="104180" y="6651"/>
                  <a:pt x="97529" y="0"/>
                  <a:pt x="89297" y="0"/>
                </a:cubicBezTo>
                <a:cubicBezTo>
                  <a:pt x="81065" y="0"/>
                  <a:pt x="74414" y="6651"/>
                  <a:pt x="74414" y="14883"/>
                </a:cubicBezTo>
                <a:lnTo>
                  <a:pt x="74414" y="187291"/>
                </a:lnTo>
                <a:lnTo>
                  <a:pt x="25394" y="138271"/>
                </a:lnTo>
                <a:cubicBezTo>
                  <a:pt x="19580" y="132457"/>
                  <a:pt x="10139" y="132457"/>
                  <a:pt x="4325" y="138271"/>
                </a:cubicBezTo>
                <a:cubicBezTo>
                  <a:pt x="-1488" y="144084"/>
                  <a:pt x="-1488" y="153526"/>
                  <a:pt x="4325" y="159339"/>
                </a:cubicBezTo>
                <a:lnTo>
                  <a:pt x="78739" y="233753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593725" y="2943227"/>
            <a:ext cx="11017250" cy="762000"/>
          </a:xfrm>
          <a:custGeom>
            <a:avLst/>
            <a:gdLst/>
            <a:ahLst/>
            <a:cxnLst/>
            <a:rect l="l" t="t" r="r" b="b"/>
            <a:pathLst>
              <a:path w="11017250" h="762000">
                <a:moveTo>
                  <a:pt x="31750" y="0"/>
                </a:moveTo>
                <a:lnTo>
                  <a:pt x="10890247" y="0"/>
                </a:lnTo>
                <a:cubicBezTo>
                  <a:pt x="10960389" y="0"/>
                  <a:pt x="11017250" y="56861"/>
                  <a:pt x="11017250" y="127003"/>
                </a:cubicBezTo>
                <a:lnTo>
                  <a:pt x="11017250" y="634997"/>
                </a:lnTo>
                <a:cubicBezTo>
                  <a:pt x="11017250" y="705139"/>
                  <a:pt x="10960389" y="762000"/>
                  <a:pt x="10890247" y="762000"/>
                </a:cubicBezTo>
                <a:lnTo>
                  <a:pt x="31750" y="762000"/>
                </a:lnTo>
                <a:cubicBezTo>
                  <a:pt x="14215" y="762000"/>
                  <a:pt x="0" y="747785"/>
                  <a:pt x="0" y="730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593725" y="2943227"/>
            <a:ext cx="31750" cy="762000"/>
          </a:xfrm>
          <a:custGeom>
            <a:avLst/>
            <a:gdLst/>
            <a:ahLst/>
            <a:cxnLst/>
            <a:rect l="l" t="t" r="r" b="b"/>
            <a:pathLst>
              <a:path w="31750" h="762000">
                <a:moveTo>
                  <a:pt x="31750" y="0"/>
                </a:moveTo>
                <a:lnTo>
                  <a:pt x="31750" y="0"/>
                </a:lnTo>
                <a:lnTo>
                  <a:pt x="31750" y="762000"/>
                </a:lnTo>
                <a:lnTo>
                  <a:pt x="31750" y="762000"/>
                </a:lnTo>
                <a:cubicBezTo>
                  <a:pt x="14227" y="762000"/>
                  <a:pt x="0" y="747773"/>
                  <a:pt x="0" y="730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768350" y="3101977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99021" y="3149602"/>
            <a:ext cx="127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12850" y="3101977"/>
            <a:ext cx="1030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ทำไม?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212850" y="3324227"/>
            <a:ext cx="10310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หญิงตั้งครรภ์เสี่ยงไม่ได้รับ ANC ต่อเนื่อง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008688" y="3832227"/>
            <a:ext cx="178594" cy="238125"/>
          </a:xfrm>
          <a:custGeom>
            <a:avLst/>
            <a:gdLst/>
            <a:ahLst/>
            <a:cxnLst/>
            <a:rect l="l" t="t" r="r" b="b"/>
            <a:pathLst>
              <a:path w="178594" h="238125">
                <a:moveTo>
                  <a:pt x="78786" y="233753"/>
                </a:moveTo>
                <a:cubicBezTo>
                  <a:pt x="84599" y="239567"/>
                  <a:pt x="94041" y="239567"/>
                  <a:pt x="99854" y="233753"/>
                </a:cubicBezTo>
                <a:lnTo>
                  <a:pt x="174268" y="159339"/>
                </a:lnTo>
                <a:cubicBezTo>
                  <a:pt x="180082" y="153526"/>
                  <a:pt x="180082" y="144084"/>
                  <a:pt x="174268" y="138271"/>
                </a:cubicBezTo>
                <a:cubicBezTo>
                  <a:pt x="168455" y="132457"/>
                  <a:pt x="159014" y="132457"/>
                  <a:pt x="153200" y="138271"/>
                </a:cubicBezTo>
                <a:lnTo>
                  <a:pt x="104180" y="187291"/>
                </a:lnTo>
                <a:lnTo>
                  <a:pt x="104180" y="14883"/>
                </a:lnTo>
                <a:cubicBezTo>
                  <a:pt x="104180" y="6651"/>
                  <a:pt x="97529" y="0"/>
                  <a:pt x="89297" y="0"/>
                </a:cubicBezTo>
                <a:cubicBezTo>
                  <a:pt x="81065" y="0"/>
                  <a:pt x="74414" y="6651"/>
                  <a:pt x="74414" y="14883"/>
                </a:cubicBezTo>
                <a:lnTo>
                  <a:pt x="74414" y="187291"/>
                </a:lnTo>
                <a:lnTo>
                  <a:pt x="25394" y="138271"/>
                </a:lnTo>
                <a:cubicBezTo>
                  <a:pt x="19580" y="132457"/>
                  <a:pt x="10139" y="132457"/>
                  <a:pt x="4325" y="138271"/>
                </a:cubicBezTo>
                <a:cubicBezTo>
                  <a:pt x="-1488" y="144084"/>
                  <a:pt x="-1488" y="153526"/>
                  <a:pt x="4325" y="159339"/>
                </a:cubicBezTo>
                <a:lnTo>
                  <a:pt x="78739" y="233753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593725" y="4197352"/>
            <a:ext cx="11017250" cy="762000"/>
          </a:xfrm>
          <a:custGeom>
            <a:avLst/>
            <a:gdLst/>
            <a:ahLst/>
            <a:cxnLst/>
            <a:rect l="l" t="t" r="r" b="b"/>
            <a:pathLst>
              <a:path w="11017250" h="762000">
                <a:moveTo>
                  <a:pt x="31750" y="0"/>
                </a:moveTo>
                <a:lnTo>
                  <a:pt x="10890247" y="0"/>
                </a:lnTo>
                <a:cubicBezTo>
                  <a:pt x="10960389" y="0"/>
                  <a:pt x="11017250" y="56861"/>
                  <a:pt x="11017250" y="127003"/>
                </a:cubicBezTo>
                <a:lnTo>
                  <a:pt x="11017250" y="634997"/>
                </a:lnTo>
                <a:cubicBezTo>
                  <a:pt x="11017250" y="705139"/>
                  <a:pt x="10960389" y="762000"/>
                  <a:pt x="10890247" y="762000"/>
                </a:cubicBezTo>
                <a:lnTo>
                  <a:pt x="31750" y="762000"/>
                </a:lnTo>
                <a:cubicBezTo>
                  <a:pt x="14215" y="762000"/>
                  <a:pt x="0" y="747785"/>
                  <a:pt x="0" y="730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93725" y="4197352"/>
            <a:ext cx="31750" cy="762000"/>
          </a:xfrm>
          <a:custGeom>
            <a:avLst/>
            <a:gdLst/>
            <a:ahLst/>
            <a:cxnLst/>
            <a:rect l="l" t="t" r="r" b="b"/>
            <a:pathLst>
              <a:path w="31750" h="762000">
                <a:moveTo>
                  <a:pt x="31750" y="0"/>
                </a:moveTo>
                <a:lnTo>
                  <a:pt x="31750" y="0"/>
                </a:lnTo>
                <a:lnTo>
                  <a:pt x="31750" y="762000"/>
                </a:lnTo>
                <a:lnTo>
                  <a:pt x="31750" y="762000"/>
                </a:lnTo>
                <a:cubicBezTo>
                  <a:pt x="14227" y="762000"/>
                  <a:pt x="0" y="747773"/>
                  <a:pt x="0" y="730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768350" y="4356102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886916" y="4403727"/>
            <a:ext cx="150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12850" y="4356102"/>
            <a:ext cx="1030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ทำไม?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212850" y="4578352"/>
            <a:ext cx="10310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ไม่มีระบบติดตามและเตือนผู้ตั้งครรภ์เสี่ยง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008688" y="5086352"/>
            <a:ext cx="178594" cy="238125"/>
          </a:xfrm>
          <a:custGeom>
            <a:avLst/>
            <a:gdLst/>
            <a:ahLst/>
            <a:cxnLst/>
            <a:rect l="l" t="t" r="r" b="b"/>
            <a:pathLst>
              <a:path w="178594" h="238125">
                <a:moveTo>
                  <a:pt x="78786" y="233753"/>
                </a:moveTo>
                <a:cubicBezTo>
                  <a:pt x="84599" y="239567"/>
                  <a:pt x="94041" y="239567"/>
                  <a:pt x="99854" y="233753"/>
                </a:cubicBezTo>
                <a:lnTo>
                  <a:pt x="174268" y="159339"/>
                </a:lnTo>
                <a:cubicBezTo>
                  <a:pt x="180082" y="153526"/>
                  <a:pt x="180082" y="144084"/>
                  <a:pt x="174268" y="138271"/>
                </a:cubicBezTo>
                <a:cubicBezTo>
                  <a:pt x="168455" y="132457"/>
                  <a:pt x="159014" y="132457"/>
                  <a:pt x="153200" y="138271"/>
                </a:cubicBezTo>
                <a:lnTo>
                  <a:pt x="104180" y="187291"/>
                </a:lnTo>
                <a:lnTo>
                  <a:pt x="104180" y="14883"/>
                </a:lnTo>
                <a:cubicBezTo>
                  <a:pt x="104180" y="6651"/>
                  <a:pt x="97529" y="0"/>
                  <a:pt x="89297" y="0"/>
                </a:cubicBezTo>
                <a:cubicBezTo>
                  <a:pt x="81065" y="0"/>
                  <a:pt x="74414" y="6651"/>
                  <a:pt x="74414" y="14883"/>
                </a:cubicBezTo>
                <a:lnTo>
                  <a:pt x="74414" y="187291"/>
                </a:lnTo>
                <a:lnTo>
                  <a:pt x="25394" y="138271"/>
                </a:lnTo>
                <a:cubicBezTo>
                  <a:pt x="19580" y="132457"/>
                  <a:pt x="10139" y="132457"/>
                  <a:pt x="4325" y="138271"/>
                </a:cubicBezTo>
                <a:cubicBezTo>
                  <a:pt x="-1488" y="144084"/>
                  <a:pt x="-1488" y="153526"/>
                  <a:pt x="4325" y="159339"/>
                </a:cubicBezTo>
                <a:lnTo>
                  <a:pt x="78739" y="233753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577850" y="5451477"/>
            <a:ext cx="11033125" cy="762000"/>
          </a:xfrm>
          <a:custGeom>
            <a:avLst/>
            <a:gdLst/>
            <a:ahLst/>
            <a:cxnLst/>
            <a:rect l="l" t="t" r="r" b="b"/>
            <a:pathLst>
              <a:path w="11033125" h="762000">
                <a:moveTo>
                  <a:pt x="127003" y="0"/>
                </a:moveTo>
                <a:lnTo>
                  <a:pt x="10906122" y="0"/>
                </a:lnTo>
                <a:cubicBezTo>
                  <a:pt x="10976264" y="0"/>
                  <a:pt x="11033125" y="56861"/>
                  <a:pt x="11033125" y="127003"/>
                </a:cubicBezTo>
                <a:lnTo>
                  <a:pt x="11033125" y="634997"/>
                </a:lnTo>
                <a:cubicBezTo>
                  <a:pt x="11033125" y="705139"/>
                  <a:pt x="10976264" y="762000"/>
                  <a:pt x="10906122" y="762000"/>
                </a:cubicBezTo>
                <a:lnTo>
                  <a:pt x="127003" y="762000"/>
                </a:lnTo>
                <a:cubicBezTo>
                  <a:pt x="56908" y="762000"/>
                  <a:pt x="0" y="705092"/>
                  <a:pt x="0" y="634997"/>
                </a:cubicBezTo>
                <a:lnTo>
                  <a:pt x="0" y="127003"/>
                </a:lnTo>
                <a:cubicBezTo>
                  <a:pt x="0" y="56908"/>
                  <a:pt x="56908" y="0"/>
                  <a:pt x="127003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736600" y="5610227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839788" y="570547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7938" y="0"/>
                </a:moveTo>
                <a:cubicBezTo>
                  <a:pt x="12328" y="0"/>
                  <a:pt x="15875" y="3547"/>
                  <a:pt x="15875" y="7938"/>
                </a:cubicBezTo>
                <a:lnTo>
                  <a:pt x="15875" y="11906"/>
                </a:lnTo>
                <a:lnTo>
                  <a:pt x="32990" y="7640"/>
                </a:lnTo>
                <a:cubicBezTo>
                  <a:pt x="42441" y="5283"/>
                  <a:pt x="52412" y="6375"/>
                  <a:pt x="61144" y="10740"/>
                </a:cubicBezTo>
                <a:cubicBezTo>
                  <a:pt x="72628" y="16495"/>
                  <a:pt x="86147" y="16495"/>
                  <a:pt x="97631" y="10740"/>
                </a:cubicBezTo>
                <a:lnTo>
                  <a:pt x="100013" y="9550"/>
                </a:lnTo>
                <a:cubicBezTo>
                  <a:pt x="105122" y="6970"/>
                  <a:pt x="111125" y="10691"/>
                  <a:pt x="111125" y="16396"/>
                </a:cubicBezTo>
                <a:lnTo>
                  <a:pt x="111125" y="85775"/>
                </a:lnTo>
                <a:cubicBezTo>
                  <a:pt x="111125" y="89074"/>
                  <a:pt x="109066" y="92050"/>
                  <a:pt x="105966" y="93216"/>
                </a:cubicBezTo>
                <a:lnTo>
                  <a:pt x="97358" y="96441"/>
                </a:lnTo>
                <a:cubicBezTo>
                  <a:pt x="85899" y="100732"/>
                  <a:pt x="73149" y="100062"/>
                  <a:pt x="62210" y="94605"/>
                </a:cubicBezTo>
                <a:cubicBezTo>
                  <a:pt x="52809" y="89892"/>
                  <a:pt x="42019" y="88726"/>
                  <a:pt x="31824" y="91281"/>
                </a:cubicBezTo>
                <a:lnTo>
                  <a:pt x="15875" y="95250"/>
                </a:lnTo>
                <a:lnTo>
                  <a:pt x="15875" y="119063"/>
                </a:lnTo>
                <a:cubicBezTo>
                  <a:pt x="15875" y="123453"/>
                  <a:pt x="12328" y="127000"/>
                  <a:pt x="7938" y="127000"/>
                </a:cubicBezTo>
                <a:cubicBezTo>
                  <a:pt x="3547" y="127000"/>
                  <a:pt x="0" y="123453"/>
                  <a:pt x="0" y="119063"/>
                </a:cubicBezTo>
                <a:lnTo>
                  <a:pt x="0" y="7938"/>
                </a:lnTo>
                <a:cubicBezTo>
                  <a:pt x="0" y="3547"/>
                  <a:pt x="3547" y="0"/>
                  <a:pt x="7938" y="0"/>
                </a:cubicBezTo>
                <a:close/>
                <a:moveTo>
                  <a:pt x="15875" y="46410"/>
                </a:moveTo>
                <a:lnTo>
                  <a:pt x="31750" y="42962"/>
                </a:lnTo>
                <a:lnTo>
                  <a:pt x="31750" y="59209"/>
                </a:lnTo>
                <a:lnTo>
                  <a:pt x="15875" y="62657"/>
                </a:lnTo>
                <a:lnTo>
                  <a:pt x="15875" y="78904"/>
                </a:lnTo>
                <a:lnTo>
                  <a:pt x="27980" y="75878"/>
                </a:lnTo>
                <a:cubicBezTo>
                  <a:pt x="29245" y="75555"/>
                  <a:pt x="30485" y="75282"/>
                  <a:pt x="31750" y="75059"/>
                </a:cubicBezTo>
                <a:lnTo>
                  <a:pt x="31750" y="59209"/>
                </a:lnTo>
                <a:lnTo>
                  <a:pt x="41399" y="57125"/>
                </a:lnTo>
                <a:cubicBezTo>
                  <a:pt x="43458" y="56679"/>
                  <a:pt x="45541" y="56505"/>
                  <a:pt x="47625" y="56604"/>
                </a:cubicBezTo>
                <a:lnTo>
                  <a:pt x="47625" y="40729"/>
                </a:lnTo>
                <a:cubicBezTo>
                  <a:pt x="50998" y="40829"/>
                  <a:pt x="54372" y="41374"/>
                  <a:pt x="57646" y="42317"/>
                </a:cubicBezTo>
                <a:lnTo>
                  <a:pt x="63500" y="44028"/>
                </a:lnTo>
                <a:lnTo>
                  <a:pt x="63500" y="60573"/>
                </a:lnTo>
                <a:lnTo>
                  <a:pt x="53156" y="57522"/>
                </a:lnTo>
                <a:cubicBezTo>
                  <a:pt x="51346" y="57001"/>
                  <a:pt x="49485" y="56679"/>
                  <a:pt x="47625" y="56579"/>
                </a:cubicBezTo>
                <a:lnTo>
                  <a:pt x="47625" y="74290"/>
                </a:lnTo>
                <a:cubicBezTo>
                  <a:pt x="53032" y="74761"/>
                  <a:pt x="58365" y="75952"/>
                  <a:pt x="63500" y="77862"/>
                </a:cubicBezTo>
                <a:lnTo>
                  <a:pt x="63500" y="60548"/>
                </a:lnTo>
                <a:lnTo>
                  <a:pt x="69131" y="62210"/>
                </a:lnTo>
                <a:cubicBezTo>
                  <a:pt x="72479" y="63202"/>
                  <a:pt x="75902" y="63798"/>
                  <a:pt x="79375" y="64046"/>
                </a:cubicBezTo>
                <a:lnTo>
                  <a:pt x="79375" y="48121"/>
                </a:lnTo>
                <a:cubicBezTo>
                  <a:pt x="77440" y="47923"/>
                  <a:pt x="75505" y="47551"/>
                  <a:pt x="73620" y="47005"/>
                </a:cubicBezTo>
                <a:lnTo>
                  <a:pt x="63500" y="44028"/>
                </a:lnTo>
                <a:lnTo>
                  <a:pt x="63500" y="28649"/>
                </a:lnTo>
                <a:cubicBezTo>
                  <a:pt x="60275" y="27707"/>
                  <a:pt x="57100" y="26467"/>
                  <a:pt x="54025" y="24929"/>
                </a:cubicBezTo>
                <a:cubicBezTo>
                  <a:pt x="51991" y="23912"/>
                  <a:pt x="49833" y="23192"/>
                  <a:pt x="47625" y="22746"/>
                </a:cubicBezTo>
                <a:lnTo>
                  <a:pt x="47625" y="40704"/>
                </a:lnTo>
                <a:cubicBezTo>
                  <a:pt x="44400" y="40605"/>
                  <a:pt x="41176" y="40903"/>
                  <a:pt x="38026" y="41597"/>
                </a:cubicBezTo>
                <a:lnTo>
                  <a:pt x="31750" y="42962"/>
                </a:lnTo>
                <a:lnTo>
                  <a:pt x="31750" y="24309"/>
                </a:lnTo>
                <a:lnTo>
                  <a:pt x="15875" y="28277"/>
                </a:lnTo>
                <a:lnTo>
                  <a:pt x="15875" y="46410"/>
                </a:lnTo>
                <a:close/>
                <a:moveTo>
                  <a:pt x="79375" y="83269"/>
                </a:moveTo>
                <a:cubicBezTo>
                  <a:pt x="83542" y="83641"/>
                  <a:pt x="87784" y="83096"/>
                  <a:pt x="91777" y="81583"/>
                </a:cubicBezTo>
                <a:lnTo>
                  <a:pt x="95250" y="80293"/>
                </a:lnTo>
                <a:lnTo>
                  <a:pt x="95250" y="62508"/>
                </a:lnTo>
                <a:lnTo>
                  <a:pt x="93290" y="62954"/>
                </a:lnTo>
                <a:cubicBezTo>
                  <a:pt x="88726" y="64021"/>
                  <a:pt x="84038" y="64368"/>
                  <a:pt x="79375" y="64071"/>
                </a:cubicBezTo>
                <a:lnTo>
                  <a:pt x="79375" y="83269"/>
                </a:lnTo>
                <a:close/>
                <a:moveTo>
                  <a:pt x="95250" y="46211"/>
                </a:moveTo>
                <a:lnTo>
                  <a:pt x="95250" y="28649"/>
                </a:lnTo>
                <a:cubicBezTo>
                  <a:pt x="90066" y="30162"/>
                  <a:pt x="84733" y="30907"/>
                  <a:pt x="79375" y="30907"/>
                </a:cubicBezTo>
                <a:lnTo>
                  <a:pt x="79375" y="48121"/>
                </a:lnTo>
                <a:cubicBezTo>
                  <a:pt x="82823" y="48468"/>
                  <a:pt x="86320" y="48245"/>
                  <a:pt x="89719" y="47476"/>
                </a:cubicBezTo>
                <a:lnTo>
                  <a:pt x="95250" y="46186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1181100" y="5610227"/>
            <a:ext cx="1033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181100" y="5832477"/>
            <a:ext cx="10342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ขาดระบบ Early Warning และการประสานงานระหว่างหน่วยบริการ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17500" y="6635751"/>
            <a:ext cx="11557000" cy="6350"/>
          </a:xfrm>
          <a:custGeom>
            <a:avLst/>
            <a:gdLst/>
            <a:ahLst/>
            <a:cxnLst/>
            <a:rect l="l" t="t" r="r" b="b"/>
            <a:pathLst>
              <a:path w="11557000" h="6350">
                <a:moveTo>
                  <a:pt x="0" y="0"/>
                </a:moveTo>
                <a:lnTo>
                  <a:pt x="11557000" y="0"/>
                </a:lnTo>
                <a:lnTo>
                  <a:pt x="11557000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349250" y="6797674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72653" y="95250"/>
                </a:moveTo>
                <a:cubicBezTo>
                  <a:pt x="74464" y="89719"/>
                  <a:pt x="78085" y="84708"/>
                  <a:pt x="82178" y="80392"/>
                </a:cubicBezTo>
                <a:cubicBezTo>
                  <a:pt x="90289" y="71859"/>
                  <a:pt x="95250" y="60325"/>
                  <a:pt x="95250" y="47625"/>
                </a:cubicBezTo>
                <a:cubicBezTo>
                  <a:pt x="95250" y="21332"/>
                  <a:pt x="73918" y="0"/>
                  <a:pt x="47625" y="0"/>
                </a:cubicBezTo>
                <a:cubicBezTo>
                  <a:pt x="21332" y="0"/>
                  <a:pt x="0" y="21332"/>
                  <a:pt x="0" y="47625"/>
                </a:cubicBezTo>
                <a:cubicBezTo>
                  <a:pt x="0" y="60325"/>
                  <a:pt x="4961" y="71859"/>
                  <a:pt x="13072" y="80392"/>
                </a:cubicBezTo>
                <a:cubicBezTo>
                  <a:pt x="17165" y="84708"/>
                  <a:pt x="20811" y="89719"/>
                  <a:pt x="22597" y="95250"/>
                </a:cubicBezTo>
                <a:lnTo>
                  <a:pt x="72628" y="95250"/>
                </a:lnTo>
                <a:close/>
                <a:moveTo>
                  <a:pt x="71438" y="107156"/>
                </a:moveTo>
                <a:lnTo>
                  <a:pt x="23812" y="107156"/>
                </a:lnTo>
                <a:lnTo>
                  <a:pt x="23812" y="111125"/>
                </a:lnTo>
                <a:cubicBezTo>
                  <a:pt x="23812" y="122089"/>
                  <a:pt x="32693" y="130969"/>
                  <a:pt x="43656" y="130969"/>
                </a:cubicBezTo>
                <a:lnTo>
                  <a:pt x="51594" y="130969"/>
                </a:lnTo>
                <a:cubicBezTo>
                  <a:pt x="62557" y="130969"/>
                  <a:pt x="71438" y="122089"/>
                  <a:pt x="71438" y="111125"/>
                </a:cubicBezTo>
                <a:lnTo>
                  <a:pt x="71438" y="107156"/>
                </a:lnTo>
                <a:close/>
                <a:moveTo>
                  <a:pt x="45641" y="27781"/>
                </a:moveTo>
                <a:cubicBezTo>
                  <a:pt x="35768" y="27781"/>
                  <a:pt x="27781" y="35768"/>
                  <a:pt x="27781" y="45641"/>
                </a:cubicBezTo>
                <a:cubicBezTo>
                  <a:pt x="27781" y="48940"/>
                  <a:pt x="25127" y="51594"/>
                  <a:pt x="21828" y="51594"/>
                </a:cubicBezTo>
                <a:cubicBezTo>
                  <a:pt x="18529" y="51594"/>
                  <a:pt x="15875" y="48940"/>
                  <a:pt x="15875" y="45641"/>
                </a:cubicBezTo>
                <a:cubicBezTo>
                  <a:pt x="15875" y="29195"/>
                  <a:pt x="29195" y="15875"/>
                  <a:pt x="45641" y="15875"/>
                </a:cubicBezTo>
                <a:cubicBezTo>
                  <a:pt x="48940" y="15875"/>
                  <a:pt x="51594" y="18529"/>
                  <a:pt x="51594" y="21828"/>
                </a:cubicBezTo>
                <a:cubicBezTo>
                  <a:pt x="51594" y="25127"/>
                  <a:pt x="48940" y="27781"/>
                  <a:pt x="45641" y="27781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515938" y="6765924"/>
            <a:ext cx="11422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การแก้ไข:</a:t>
            </a: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พัฒนาระบบติดตามผู้ตั้งครรภ์เสี่ยง + ประสาน รพ.สต. และ รพ.ศูนย์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Whys Best Practices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DOs / DON'Ts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หลักปฏิบัติเพื่อความสำเร็จในการใช้ 5 Whys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756410"/>
            <a:ext cx="5551170" cy="4712970"/>
          </a:xfrm>
          <a:custGeom>
            <a:avLst/>
            <a:gdLst/>
            <a:ahLst/>
            <a:cxnLst/>
            <a:rect l="l" t="t" r="r" b="b"/>
            <a:pathLst>
              <a:path w="5551170" h="4712970">
                <a:moveTo>
                  <a:pt x="228579" y="0"/>
                </a:moveTo>
                <a:lnTo>
                  <a:pt x="5322591" y="0"/>
                </a:lnTo>
                <a:cubicBezTo>
                  <a:pt x="5448832" y="0"/>
                  <a:pt x="5551170" y="102338"/>
                  <a:pt x="5551170" y="228579"/>
                </a:cubicBezTo>
                <a:lnTo>
                  <a:pt x="5551170" y="4484391"/>
                </a:lnTo>
                <a:cubicBezTo>
                  <a:pt x="5551170" y="4610632"/>
                  <a:pt x="5448832" y="4712970"/>
                  <a:pt x="5322591" y="4712970"/>
                </a:cubicBezTo>
                <a:lnTo>
                  <a:pt x="228579" y="4712970"/>
                </a:lnTo>
                <a:cubicBezTo>
                  <a:pt x="102338" y="4712970"/>
                  <a:pt x="0" y="4610632"/>
                  <a:pt x="0" y="4484391"/>
                </a:cubicBezTo>
                <a:lnTo>
                  <a:pt x="0" y="228579"/>
                </a:lnTo>
                <a:cubicBezTo>
                  <a:pt x="0" y="102423"/>
                  <a:pt x="102423" y="0"/>
                  <a:pt x="22857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28600" dist="3810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93420" y="206502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875586" y="2226948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42664" y="39123"/>
                </a:moveTo>
                <a:cubicBezTo>
                  <a:pt x="250645" y="44927"/>
                  <a:pt x="252431" y="56090"/>
                  <a:pt x="246627" y="64071"/>
                </a:cubicBezTo>
                <a:lnTo>
                  <a:pt x="103752" y="260524"/>
                </a:lnTo>
                <a:cubicBezTo>
                  <a:pt x="100682" y="264765"/>
                  <a:pt x="95938" y="267388"/>
                  <a:pt x="90692" y="267835"/>
                </a:cubicBezTo>
                <a:cubicBezTo>
                  <a:pt x="85446" y="268281"/>
                  <a:pt x="80367" y="266328"/>
                  <a:pt x="76684" y="262644"/>
                </a:cubicBezTo>
                <a:lnTo>
                  <a:pt x="5246" y="191207"/>
                </a:lnTo>
                <a:cubicBezTo>
                  <a:pt x="-1730" y="184231"/>
                  <a:pt x="-1730" y="172901"/>
                  <a:pt x="5246" y="165925"/>
                </a:cubicBezTo>
                <a:cubicBezTo>
                  <a:pt x="12223" y="158948"/>
                  <a:pt x="23552" y="158948"/>
                  <a:pt x="30528" y="165925"/>
                </a:cubicBezTo>
                <a:lnTo>
                  <a:pt x="87176" y="222572"/>
                </a:lnTo>
                <a:lnTo>
                  <a:pt x="217773" y="43030"/>
                </a:lnTo>
                <a:cubicBezTo>
                  <a:pt x="223577" y="35049"/>
                  <a:pt x="234739" y="33263"/>
                  <a:pt x="242720" y="39067"/>
                </a:cubicBez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455420" y="2198373"/>
            <a:ext cx="714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93420" y="29413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89861" y="302704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150620" y="2903223"/>
            <a:ext cx="2809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ยึดหลักฐานและข้อเท็จจริง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50620" y="3208023"/>
            <a:ext cx="2800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ทุกคำตอบต้องมีข้อมูลหรือหลักฐานสนับสนุน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93420" y="36652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789861" y="375094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150620" y="3627123"/>
            <a:ext cx="3228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มีผู้รู้หลายฝ่ายร่วมตอบ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50620" y="3931923"/>
            <a:ext cx="3219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รวมผู้ที่เกี่ยวข้องทุกภาคส่วนเพื่อมุมมองที่ครอบคลุม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93420" y="43891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789861" y="447484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150620" y="4351023"/>
            <a:ext cx="3324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ตรวจสอบว่าแก้ไขได้จริง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50620" y="4655823"/>
            <a:ext cx="3314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 ต้องเป็นสิ่งที่สามารถดำเนินการแก้ไขได้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93420" y="51130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789861" y="519874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71E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1150620" y="5074923"/>
            <a:ext cx="2924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สร้างบรรยากาศปลอดภัย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50620" y="5379723"/>
            <a:ext cx="2914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ไม่โทษบุคคล แต่โฟกัสที่ระบบและกระบวนการ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52210" y="1756410"/>
            <a:ext cx="5551170" cy="4712970"/>
          </a:xfrm>
          <a:custGeom>
            <a:avLst/>
            <a:gdLst/>
            <a:ahLst/>
            <a:cxnLst/>
            <a:rect l="l" t="t" r="r" b="b"/>
            <a:pathLst>
              <a:path w="5551170" h="4712970">
                <a:moveTo>
                  <a:pt x="228579" y="0"/>
                </a:moveTo>
                <a:lnTo>
                  <a:pt x="5322591" y="0"/>
                </a:lnTo>
                <a:cubicBezTo>
                  <a:pt x="5448832" y="0"/>
                  <a:pt x="5551170" y="102338"/>
                  <a:pt x="5551170" y="228579"/>
                </a:cubicBezTo>
                <a:lnTo>
                  <a:pt x="5551170" y="4484391"/>
                </a:lnTo>
                <a:cubicBezTo>
                  <a:pt x="5551170" y="4610632"/>
                  <a:pt x="5448832" y="4712970"/>
                  <a:pt x="5322591" y="4712970"/>
                </a:cubicBezTo>
                <a:lnTo>
                  <a:pt x="228579" y="4712970"/>
                </a:lnTo>
                <a:cubicBezTo>
                  <a:pt x="102338" y="4712970"/>
                  <a:pt x="0" y="4610632"/>
                  <a:pt x="0" y="4484391"/>
                </a:cubicBezTo>
                <a:lnTo>
                  <a:pt x="0" y="228579"/>
                </a:lnTo>
                <a:cubicBezTo>
                  <a:pt x="0" y="102423"/>
                  <a:pt x="102423" y="0"/>
                  <a:pt x="228579" y="0"/>
                </a:cubicBezTo>
                <a:close/>
              </a:path>
            </a:pathLst>
          </a:custGeom>
          <a:solidFill>
            <a:srgbClr val="FFFFFF"/>
          </a:solidFill>
          <a:ln w="10160">
            <a:solidFill>
              <a:srgbClr val="E5E5E5"/>
            </a:solidFill>
            <a:prstDash val="solid"/>
          </a:ln>
          <a:effectLst>
            <a:outerShdw blurRad="228600" dist="38100" dir="5400000" algn="bl" rotWithShape="0">
              <a:srgbClr val="000000">
                <a:alpha val="5882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6560820" y="206502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6760845" y="2226948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30752" y="40965"/>
                </a:moveTo>
                <a:cubicBezTo>
                  <a:pt x="23775" y="33989"/>
                  <a:pt x="12446" y="33989"/>
                  <a:pt x="5469" y="40965"/>
                </a:cubicBezTo>
                <a:cubicBezTo>
                  <a:pt x="-1507" y="47941"/>
                  <a:pt x="-1507" y="59271"/>
                  <a:pt x="5469" y="66247"/>
                </a:cubicBezTo>
                <a:lnTo>
                  <a:pt x="82153" y="142875"/>
                </a:lnTo>
                <a:lnTo>
                  <a:pt x="5525" y="219559"/>
                </a:lnTo>
                <a:cubicBezTo>
                  <a:pt x="-1451" y="226535"/>
                  <a:pt x="-1451" y="237865"/>
                  <a:pt x="5525" y="244841"/>
                </a:cubicBezTo>
                <a:cubicBezTo>
                  <a:pt x="12502" y="251817"/>
                  <a:pt x="23831" y="251817"/>
                  <a:pt x="30807" y="244841"/>
                </a:cubicBezTo>
                <a:lnTo>
                  <a:pt x="107435" y="168157"/>
                </a:lnTo>
                <a:lnTo>
                  <a:pt x="184119" y="244785"/>
                </a:lnTo>
                <a:cubicBezTo>
                  <a:pt x="191095" y="251761"/>
                  <a:pt x="202425" y="251761"/>
                  <a:pt x="209401" y="244785"/>
                </a:cubicBezTo>
                <a:cubicBezTo>
                  <a:pt x="216377" y="237809"/>
                  <a:pt x="216377" y="226479"/>
                  <a:pt x="209401" y="219503"/>
                </a:cubicBezTo>
                <a:lnTo>
                  <a:pt x="132717" y="142875"/>
                </a:lnTo>
                <a:lnTo>
                  <a:pt x="209345" y="66191"/>
                </a:lnTo>
                <a:cubicBezTo>
                  <a:pt x="216322" y="59215"/>
                  <a:pt x="216322" y="47885"/>
                  <a:pt x="209345" y="40909"/>
                </a:cubicBezTo>
                <a:cubicBezTo>
                  <a:pt x="202369" y="33933"/>
                  <a:pt x="191040" y="33933"/>
                  <a:pt x="184063" y="40909"/>
                </a:cubicBezTo>
                <a:lnTo>
                  <a:pt x="107435" y="117593"/>
                </a:lnTo>
                <a:lnTo>
                  <a:pt x="30752" y="40965"/>
                </a:lnTo>
                <a:close/>
              </a:path>
            </a:pathLst>
          </a:custGeom>
          <a:solidFill>
            <a:srgbClr val="FA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7322820" y="2198373"/>
            <a:ext cx="1143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DON'Ts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560820" y="29413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D1D1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665595" y="3027048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7018020" y="2903223"/>
            <a:ext cx="3724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หยุดถามเร็วเกินไป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018020" y="3208023"/>
            <a:ext cx="3714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อย่าหยุดที่สาเหตุระดับตื้น ต้องถามจนถึง root cause จริง ๆ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560820" y="36652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D1D1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665595" y="3750948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7018020" y="3627123"/>
            <a:ext cx="3638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โทษบุคคลแทนระบบ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018020" y="3931923"/>
            <a:ext cx="3629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หลีกเลี่ยงการตอบว่า "เพราะใครทำพลาด" ให้โฟกัสที่ระบบ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560820" y="43891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D1D1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6665595" y="4474848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7018020" y="4351023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ตอบตามสมมติฐาน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018020" y="4655823"/>
            <a:ext cx="3371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ไม่ใช้ความคิดเห็นส่วนตัวหรือสมมติฐานโดยไม่มีข้อมูล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560820" y="511302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D1D1D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665595" y="5198748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7018020" y="5074923"/>
            <a:ext cx="3219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ทำคนเดียว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018020" y="5379723"/>
            <a:ext cx="3209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Whys ต้องทำเป็นทีมเพื่อได้มุมมองที่หลากหลาย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1707356"/>
            <a:ext cx="1038225" cy="342900"/>
          </a:xfrm>
          <a:custGeom>
            <a:avLst/>
            <a:gdLst/>
            <a:ahLst/>
            <a:cxnLst/>
            <a:rect l="l" t="t" r="r" b="b"/>
            <a:pathLst>
              <a:path w="1038225" h="342900">
                <a:moveTo>
                  <a:pt x="171450" y="0"/>
                </a:moveTo>
                <a:lnTo>
                  <a:pt x="866775" y="0"/>
                </a:lnTo>
                <a:cubicBezTo>
                  <a:pt x="961401" y="0"/>
                  <a:pt x="1038225" y="76824"/>
                  <a:pt x="1038225" y="171450"/>
                </a:cubicBezTo>
                <a:lnTo>
                  <a:pt x="1038225" y="171450"/>
                </a:lnTo>
                <a:cubicBezTo>
                  <a:pt x="1038225" y="266076"/>
                  <a:pt x="961401" y="342900"/>
                  <a:pt x="866775" y="342900"/>
                </a:cubicBezTo>
                <a:lnTo>
                  <a:pt x="171450" y="342900"/>
                </a:lnTo>
                <a:cubicBezTo>
                  <a:pt x="76824" y="342900"/>
                  <a:pt x="0" y="266076"/>
                  <a:pt x="0" y="171450"/>
                </a:cubicBezTo>
                <a:lnTo>
                  <a:pt x="0" y="171450"/>
                </a:lnTo>
                <a:cubicBezTo>
                  <a:pt x="0" y="76824"/>
                  <a:pt x="76824" y="0"/>
                  <a:pt x="171450" y="0"/>
                </a:cubicBezTo>
                <a:close/>
              </a:path>
            </a:pathLst>
          </a:custGeom>
          <a:solidFill>
            <a:srgbClr val="1D1D1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71500" y="1783556"/>
            <a:ext cx="72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FAFA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Tool 02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2355056"/>
            <a:ext cx="1188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Fishbone Diagram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3498056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เครื่องมือจัดหมวดหมู่สาเหตุหลายมิติ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Ishikawa Diagram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4813" y="49220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33425" y="4883944"/>
            <a:ext cx="695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จัดหมวด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645325" y="4922044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997750" y="4883944"/>
            <a:ext cx="952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Brainstorm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189804" y="49220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35719"/>
                </a:lnTo>
                <a:lnTo>
                  <a:pt x="119063" y="35719"/>
                </a:lnTo>
                <a:lnTo>
                  <a:pt x="119063" y="29766"/>
                </a:lnTo>
                <a:cubicBezTo>
                  <a:pt x="119063" y="19906"/>
                  <a:pt x="127062" y="11906"/>
                  <a:pt x="136922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65484"/>
                </a:lnTo>
                <a:cubicBezTo>
                  <a:pt x="190500" y="75344"/>
                  <a:pt x="182500" y="83344"/>
                  <a:pt x="172641" y="83344"/>
                </a:cubicBezTo>
                <a:lnTo>
                  <a:pt x="136922" y="83344"/>
                </a:lnTo>
                <a:cubicBezTo>
                  <a:pt x="127062" y="83344"/>
                  <a:pt x="119063" y="75344"/>
                  <a:pt x="119063" y="65484"/>
                </a:cubicBezTo>
                <a:lnTo>
                  <a:pt x="119063" y="59531"/>
                </a:lnTo>
                <a:lnTo>
                  <a:pt x="71438" y="59531"/>
                </a:lnTo>
                <a:lnTo>
                  <a:pt x="71438" y="65484"/>
                </a:lnTo>
                <a:cubicBezTo>
                  <a:pt x="71438" y="68200"/>
                  <a:pt x="70805" y="70805"/>
                  <a:pt x="69726" y="73112"/>
                </a:cubicBezTo>
                <a:lnTo>
                  <a:pt x="95250" y="107156"/>
                </a:lnTo>
                <a:lnTo>
                  <a:pt x="125016" y="107156"/>
                </a:lnTo>
                <a:cubicBezTo>
                  <a:pt x="134875" y="107156"/>
                  <a:pt x="142875" y="115156"/>
                  <a:pt x="142875" y="125016"/>
                </a:cubicBezTo>
                <a:lnTo>
                  <a:pt x="142875" y="160734"/>
                </a:lnTo>
                <a:cubicBezTo>
                  <a:pt x="142875" y="170594"/>
                  <a:pt x="134875" y="178594"/>
                  <a:pt x="125016" y="178594"/>
                </a:cubicBezTo>
                <a:lnTo>
                  <a:pt x="89297" y="178594"/>
                </a:lnTo>
                <a:cubicBezTo>
                  <a:pt x="79437" y="178594"/>
                  <a:pt x="71438" y="170594"/>
                  <a:pt x="71438" y="160734"/>
                </a:cubicBezTo>
                <a:lnTo>
                  <a:pt x="71438" y="125016"/>
                </a:lnTo>
                <a:cubicBezTo>
                  <a:pt x="71438" y="122300"/>
                  <a:pt x="72070" y="119695"/>
                  <a:pt x="73149" y="117388"/>
                </a:cubicBezTo>
                <a:lnTo>
                  <a:pt x="47625" y="83344"/>
                </a:ln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</a:path>
            </a:pathLst>
          </a:custGeom>
          <a:solidFill>
            <a:srgbClr val="86868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3518416" y="4883944"/>
            <a:ext cx="695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หลายมิติ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2645</Words>
  <Application>Microsoft Office PowerPoint</Application>
  <PresentationFormat>Widescreen</PresentationFormat>
  <Paragraphs>650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MiSans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เครื่องมือวิเคราะห์สาเหตุ</dc:title>
  <dc:subject>เครื่องมือวิเคราะห์สาเหตุ</dc:subject>
  <dc:creator>Kimi</dc:creator>
  <cp:lastModifiedBy>khongsak chaichana</cp:lastModifiedBy>
  <cp:revision>2</cp:revision>
  <dcterms:created xsi:type="dcterms:W3CDTF">2026-02-19T01:13:33Z</dcterms:created>
  <dcterms:modified xsi:type="dcterms:W3CDTF">2026-02-19T01:17:19Z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เครื่องมือวิเคราะห์สาเหตุ","ContentProducer":"001191110108MACG2KBH8F10000","ProduceID":"19c7225f-5192-86f4-8000-0000ab3bfc08","ReservedCode1":"","ContentPropagator":"001191110108MACG2KBH8F20000","PropagateID":"19c7225f-5192-86f4-8000-0000ab3bfc08","ReservedCode2":""}</vt:lpwstr>
  </property>
</Properties>
</file>